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99" r:id="rId3"/>
    <p:sldId id="400" r:id="rId4"/>
    <p:sldId id="319" r:id="rId5"/>
    <p:sldId id="318" r:id="rId6"/>
    <p:sldId id="320" r:id="rId7"/>
    <p:sldId id="321" r:id="rId8"/>
    <p:sldId id="322" r:id="rId9"/>
    <p:sldId id="257" r:id="rId10"/>
    <p:sldId id="347" r:id="rId11"/>
    <p:sldId id="348" r:id="rId12"/>
    <p:sldId id="349" r:id="rId13"/>
    <p:sldId id="393" r:id="rId14"/>
    <p:sldId id="323" r:id="rId15"/>
    <p:sldId id="324" r:id="rId16"/>
    <p:sldId id="392"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5" r:id="rId35"/>
    <p:sldId id="342" r:id="rId36"/>
    <p:sldId id="343" r:id="rId37"/>
    <p:sldId id="344" r:id="rId38"/>
    <p:sldId id="346"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4" r:id="rId82"/>
    <p:sldId id="396" r:id="rId83"/>
    <p:sldId id="395" r:id="rId84"/>
    <p:sldId id="397" r:id="rId85"/>
    <p:sldId id="398"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10/11/2023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10/11/2023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en.wikipedia.org/wiki/Top-down_and_bottom-up_design"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Nearest_neighbor_graph" TargetMode="External"/><Relationship Id="rId2" Type="http://schemas.openxmlformats.org/officeDocument/2006/relationships/hyperlink" Target="https://en.wikipedia.org/wiki/Hierarchical_clusterin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A055-3F46-B9FF-85A6-69E6BC5B0CB7}"/>
              </a:ext>
            </a:extLst>
          </p:cNvPr>
          <p:cNvSpPr>
            <a:spLocks noGrp="1"/>
          </p:cNvSpPr>
          <p:nvPr>
            <p:ph type="ctrTitle"/>
          </p:nvPr>
        </p:nvSpPr>
        <p:spPr/>
        <p:txBody>
          <a:bodyPr/>
          <a:lstStyle/>
          <a:p>
            <a:r>
              <a:rPr lang="en-GB" dirty="0"/>
              <a:t>Machine Learning Algorithms</a:t>
            </a:r>
          </a:p>
        </p:txBody>
      </p:sp>
      <p:sp>
        <p:nvSpPr>
          <p:cNvPr id="3" name="Subtitle 2">
            <a:extLst>
              <a:ext uri="{FF2B5EF4-FFF2-40B4-BE49-F238E27FC236}">
                <a16:creationId xmlns:a16="http://schemas.microsoft.com/office/drawing/2014/main" id="{A7F34FCA-6B25-06B5-0D66-A05DDF930C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27896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EBEE-697A-0247-BDA5-F233A6569B60}"/>
              </a:ext>
            </a:extLst>
          </p:cNvPr>
          <p:cNvSpPr>
            <a:spLocks noGrp="1"/>
          </p:cNvSpPr>
          <p:nvPr>
            <p:ph type="title"/>
          </p:nvPr>
        </p:nvSpPr>
        <p:spPr/>
        <p:txBody>
          <a:bodyPr/>
          <a:lstStyle/>
          <a:p>
            <a:r>
              <a:rPr lang="en-GB" b="0" i="0" dirty="0">
                <a:effectLst/>
                <a:latin typeface="erdana"/>
              </a:rPr>
              <a:t>ML Polynomial Regression</a:t>
            </a:r>
            <a:br>
              <a:rPr lang="en-GB" b="0" i="0" dirty="0">
                <a:effectLst/>
                <a:latin typeface="erdana"/>
              </a:rPr>
            </a:br>
            <a:endParaRPr lang="en-GB" dirty="0"/>
          </a:p>
        </p:txBody>
      </p:sp>
      <p:pic>
        <p:nvPicPr>
          <p:cNvPr id="5" name="Content Placeholder 4">
            <a:extLst>
              <a:ext uri="{FF2B5EF4-FFF2-40B4-BE49-F238E27FC236}">
                <a16:creationId xmlns:a16="http://schemas.microsoft.com/office/drawing/2014/main" id="{D077C351-C1F0-A392-1348-A3A56FDDBE6F}"/>
              </a:ext>
            </a:extLst>
          </p:cNvPr>
          <p:cNvPicPr>
            <a:picLocks noGrp="1" noChangeAspect="1"/>
          </p:cNvPicPr>
          <p:nvPr>
            <p:ph idx="1"/>
          </p:nvPr>
        </p:nvPicPr>
        <p:blipFill>
          <a:blip r:embed="rId2"/>
          <a:stretch>
            <a:fillRect/>
          </a:stretch>
        </p:blipFill>
        <p:spPr>
          <a:xfrm>
            <a:off x="77928" y="1991136"/>
            <a:ext cx="10364519" cy="3032699"/>
          </a:xfrm>
        </p:spPr>
      </p:pic>
      <p:pic>
        <p:nvPicPr>
          <p:cNvPr id="9" name="Picture 8">
            <a:extLst>
              <a:ext uri="{FF2B5EF4-FFF2-40B4-BE49-F238E27FC236}">
                <a16:creationId xmlns:a16="http://schemas.microsoft.com/office/drawing/2014/main" id="{2AB9296B-2090-9522-23E6-F55FDFD732A1}"/>
              </a:ext>
            </a:extLst>
          </p:cNvPr>
          <p:cNvPicPr>
            <a:picLocks noChangeAspect="1"/>
          </p:cNvPicPr>
          <p:nvPr/>
        </p:nvPicPr>
        <p:blipFill>
          <a:blip r:embed="rId3"/>
          <a:stretch>
            <a:fillRect/>
          </a:stretch>
        </p:blipFill>
        <p:spPr>
          <a:xfrm>
            <a:off x="77928" y="5339937"/>
            <a:ext cx="10216254" cy="1225613"/>
          </a:xfrm>
          <a:prstGeom prst="rect">
            <a:avLst/>
          </a:prstGeom>
        </p:spPr>
      </p:pic>
    </p:spTree>
    <p:extLst>
      <p:ext uri="{BB962C8B-B14F-4D97-AF65-F5344CB8AC3E}">
        <p14:creationId xmlns:p14="http://schemas.microsoft.com/office/powerpoint/2010/main" val="3719954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2259-FD18-EE4B-DD03-D1F2F8A9973B}"/>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4B823B3B-306F-1D50-0D29-CACB5A47C162}"/>
              </a:ext>
            </a:extLst>
          </p:cNvPr>
          <p:cNvPicPr>
            <a:picLocks noGrp="1" noChangeAspect="1"/>
          </p:cNvPicPr>
          <p:nvPr>
            <p:ph idx="1"/>
          </p:nvPr>
        </p:nvPicPr>
        <p:blipFill>
          <a:blip r:embed="rId2"/>
          <a:stretch>
            <a:fillRect/>
          </a:stretch>
        </p:blipFill>
        <p:spPr>
          <a:xfrm>
            <a:off x="2103264" y="3647256"/>
            <a:ext cx="6769448" cy="977950"/>
          </a:xfrm>
        </p:spPr>
      </p:pic>
      <p:pic>
        <p:nvPicPr>
          <p:cNvPr id="4" name="Picture 3">
            <a:extLst>
              <a:ext uri="{FF2B5EF4-FFF2-40B4-BE49-F238E27FC236}">
                <a16:creationId xmlns:a16="http://schemas.microsoft.com/office/drawing/2014/main" id="{23D9DBB0-CFA1-0395-67BF-C0D4BEF6E7C6}"/>
              </a:ext>
            </a:extLst>
          </p:cNvPr>
          <p:cNvPicPr>
            <a:picLocks noChangeAspect="1"/>
          </p:cNvPicPr>
          <p:nvPr/>
        </p:nvPicPr>
        <p:blipFill>
          <a:blip r:embed="rId3"/>
          <a:stretch>
            <a:fillRect/>
          </a:stretch>
        </p:blipFill>
        <p:spPr>
          <a:xfrm>
            <a:off x="128016" y="667513"/>
            <a:ext cx="10433304" cy="4032504"/>
          </a:xfrm>
          <a:prstGeom prst="rect">
            <a:avLst/>
          </a:prstGeom>
        </p:spPr>
      </p:pic>
      <p:pic>
        <p:nvPicPr>
          <p:cNvPr id="8" name="Picture 7">
            <a:extLst>
              <a:ext uri="{FF2B5EF4-FFF2-40B4-BE49-F238E27FC236}">
                <a16:creationId xmlns:a16="http://schemas.microsoft.com/office/drawing/2014/main" id="{D6E6B9CB-7385-47F4-ED87-22DCB981801C}"/>
              </a:ext>
            </a:extLst>
          </p:cNvPr>
          <p:cNvPicPr>
            <a:picLocks noChangeAspect="1"/>
          </p:cNvPicPr>
          <p:nvPr/>
        </p:nvPicPr>
        <p:blipFill>
          <a:blip r:embed="rId2"/>
          <a:stretch>
            <a:fillRect/>
          </a:stretch>
        </p:blipFill>
        <p:spPr>
          <a:xfrm>
            <a:off x="128016" y="4873752"/>
            <a:ext cx="10433304" cy="1639355"/>
          </a:xfrm>
          <a:prstGeom prst="rect">
            <a:avLst/>
          </a:prstGeom>
        </p:spPr>
      </p:pic>
    </p:spTree>
    <p:extLst>
      <p:ext uri="{BB962C8B-B14F-4D97-AF65-F5344CB8AC3E}">
        <p14:creationId xmlns:p14="http://schemas.microsoft.com/office/powerpoint/2010/main" val="2799007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E305-619E-18DA-B44A-EDC6707CC318}"/>
              </a:ext>
            </a:extLst>
          </p:cNvPr>
          <p:cNvSpPr>
            <a:spLocks noGrp="1"/>
          </p:cNvSpPr>
          <p:nvPr>
            <p:ph type="title"/>
          </p:nvPr>
        </p:nvSpPr>
        <p:spPr/>
        <p:txBody>
          <a:bodyPr/>
          <a:lstStyle/>
          <a:p>
            <a:r>
              <a:rPr lang="en-GB" dirty="0"/>
              <a:t>Syntax</a:t>
            </a:r>
          </a:p>
        </p:txBody>
      </p:sp>
      <p:pic>
        <p:nvPicPr>
          <p:cNvPr id="7" name="Picture 6">
            <a:extLst>
              <a:ext uri="{FF2B5EF4-FFF2-40B4-BE49-F238E27FC236}">
                <a16:creationId xmlns:a16="http://schemas.microsoft.com/office/drawing/2014/main" id="{91F99DE5-AAE3-8E67-7EEC-51DB3418294F}"/>
              </a:ext>
            </a:extLst>
          </p:cNvPr>
          <p:cNvPicPr>
            <a:picLocks noChangeAspect="1"/>
          </p:cNvPicPr>
          <p:nvPr/>
        </p:nvPicPr>
        <p:blipFill>
          <a:blip r:embed="rId2"/>
          <a:stretch>
            <a:fillRect/>
          </a:stretch>
        </p:blipFill>
        <p:spPr>
          <a:xfrm>
            <a:off x="680320" y="2336873"/>
            <a:ext cx="6570871" cy="2573455"/>
          </a:xfrm>
          <a:prstGeom prst="rect">
            <a:avLst/>
          </a:prstGeom>
        </p:spPr>
      </p:pic>
      <p:sp>
        <p:nvSpPr>
          <p:cNvPr id="9" name="Content Placeholder 8">
            <a:extLst>
              <a:ext uri="{FF2B5EF4-FFF2-40B4-BE49-F238E27FC236}">
                <a16:creationId xmlns:a16="http://schemas.microsoft.com/office/drawing/2014/main" id="{098DFEA8-FF13-D19F-815B-A7255439589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70480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2701-C3C7-B3A8-AE92-E7D1195A3649}"/>
              </a:ext>
            </a:extLst>
          </p:cNvPr>
          <p:cNvSpPr>
            <a:spLocks noGrp="1"/>
          </p:cNvSpPr>
          <p:nvPr>
            <p:ph type="title"/>
          </p:nvPr>
        </p:nvSpPr>
        <p:spPr/>
        <p:txBody>
          <a:bodyPr/>
          <a:lstStyle/>
          <a:p>
            <a:r>
              <a:rPr lang="en-GB" dirty="0"/>
              <a:t>Flow of Machine learning Project.</a:t>
            </a:r>
          </a:p>
        </p:txBody>
      </p:sp>
      <p:sp>
        <p:nvSpPr>
          <p:cNvPr id="3" name="Content Placeholder 2">
            <a:extLst>
              <a:ext uri="{FF2B5EF4-FFF2-40B4-BE49-F238E27FC236}">
                <a16:creationId xmlns:a16="http://schemas.microsoft.com/office/drawing/2014/main" id="{1E912434-8ABC-F89B-E989-D99B9AD70303}"/>
              </a:ext>
            </a:extLst>
          </p:cNvPr>
          <p:cNvSpPr>
            <a:spLocks noGrp="1"/>
          </p:cNvSpPr>
          <p:nvPr>
            <p:ph idx="1"/>
          </p:nvPr>
        </p:nvSpPr>
        <p:spPr/>
        <p:txBody>
          <a:bodyPr>
            <a:normAutofit fontScale="85000" lnSpcReduction="20000"/>
          </a:bodyPr>
          <a:lstStyle/>
          <a:p>
            <a:r>
              <a:rPr lang="en-GB" dirty="0"/>
              <a:t>Import necessary libraries</a:t>
            </a:r>
          </a:p>
          <a:p>
            <a:r>
              <a:rPr lang="en-GB" dirty="0"/>
              <a:t>Connect to data</a:t>
            </a:r>
          </a:p>
          <a:p>
            <a:r>
              <a:rPr lang="en-GB" dirty="0"/>
              <a:t>Perform EDA(missing values, outliers, standardisation, Label encoding)</a:t>
            </a:r>
          </a:p>
          <a:p>
            <a:r>
              <a:rPr lang="en-GB" dirty="0"/>
              <a:t>Separate X data and Y data</a:t>
            </a:r>
          </a:p>
          <a:p>
            <a:r>
              <a:rPr lang="en-GB" dirty="0"/>
              <a:t>Split the data in Train and Test data.</a:t>
            </a:r>
          </a:p>
          <a:p>
            <a:r>
              <a:rPr lang="en-GB" dirty="0"/>
              <a:t>Perform PCA</a:t>
            </a:r>
          </a:p>
          <a:p>
            <a:r>
              <a:rPr lang="en-GB" dirty="0"/>
              <a:t>Fit the Data to a ML algorithm.</a:t>
            </a:r>
          </a:p>
          <a:p>
            <a:r>
              <a:rPr lang="en-GB" dirty="0"/>
              <a:t>Predict on Test data.</a:t>
            </a:r>
          </a:p>
          <a:p>
            <a:r>
              <a:rPr lang="en-GB" dirty="0"/>
              <a:t>Calculate error ,display confusion metrics.</a:t>
            </a:r>
          </a:p>
          <a:p>
            <a:r>
              <a:rPr lang="en-GB" dirty="0"/>
              <a:t>Display the model accuracy</a:t>
            </a:r>
          </a:p>
          <a:p>
            <a:endParaRPr lang="en-GB" dirty="0"/>
          </a:p>
        </p:txBody>
      </p:sp>
    </p:spTree>
    <p:extLst>
      <p:ext uri="{BB962C8B-B14F-4D97-AF65-F5344CB8AC3E}">
        <p14:creationId xmlns:p14="http://schemas.microsoft.com/office/powerpoint/2010/main" val="286814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4CE8-D5C6-3E52-C43B-1331B74FBEA7}"/>
              </a:ext>
            </a:extLst>
          </p:cNvPr>
          <p:cNvSpPr>
            <a:spLocks noGrp="1"/>
          </p:cNvSpPr>
          <p:nvPr>
            <p:ph type="title"/>
          </p:nvPr>
        </p:nvSpPr>
        <p:spPr/>
        <p:txBody>
          <a:bodyPr/>
          <a:lstStyle/>
          <a:p>
            <a:r>
              <a:rPr lang="en-GB" dirty="0"/>
              <a:t>Logistic regression</a:t>
            </a:r>
          </a:p>
        </p:txBody>
      </p:sp>
      <p:sp>
        <p:nvSpPr>
          <p:cNvPr id="3" name="Content Placeholder 2">
            <a:extLst>
              <a:ext uri="{FF2B5EF4-FFF2-40B4-BE49-F238E27FC236}">
                <a16:creationId xmlns:a16="http://schemas.microsoft.com/office/drawing/2014/main" id="{2644ECC9-70DB-8A18-9918-B2BEBA317CDF}"/>
              </a:ext>
            </a:extLst>
          </p:cNvPr>
          <p:cNvSpPr>
            <a:spLocks noGrp="1"/>
          </p:cNvSpPr>
          <p:nvPr>
            <p:ph idx="1"/>
          </p:nvPr>
        </p:nvSpPr>
        <p:spPr/>
        <p:txBody>
          <a:bodyPr>
            <a:normAutofit lnSpcReduction="10000"/>
          </a:bodyPr>
          <a:lstStyle/>
          <a:p>
            <a:pPr algn="just" fontAlgn="base"/>
            <a:r>
              <a:rPr lang="en-US" b="0" i="0" dirty="0">
                <a:solidFill>
                  <a:srgbClr val="161616"/>
                </a:solidFill>
                <a:effectLst/>
                <a:latin typeface="IBM Plex Sans" panose="020B0604020202020204" pitchFamily="34" charset="0"/>
              </a:rPr>
              <a:t>Logistic regression estimates the probability of an event occurring, such as voted or didn’t vote, based on a given dataset of independent variables. Since the outcome is a probability, the dependent variable is bounded between 0 and 1. In logistic regression, a logit transformation is applied on the odds—that is, the probability of success divided by the probability of failure. This is also commonly known as the log odds, or the natural logarithm of odds, and this logistic function is represented by the following formulas:</a:t>
            </a:r>
          </a:p>
          <a:p>
            <a:pPr algn="just" fontAlgn="base"/>
            <a:r>
              <a:rPr lang="en-US" b="0" i="0" dirty="0">
                <a:solidFill>
                  <a:srgbClr val="161616"/>
                </a:solidFill>
                <a:effectLst/>
                <a:latin typeface="IBM Plex Sans" panose="020B0604020202020204" pitchFamily="34" charset="0"/>
              </a:rPr>
              <a:t>Logit(pi) = 1/(1+ exp(-pi))</a:t>
            </a:r>
          </a:p>
          <a:p>
            <a:pPr algn="just" fontAlgn="base"/>
            <a:r>
              <a:rPr lang="en-US" b="0" i="0" dirty="0">
                <a:solidFill>
                  <a:srgbClr val="161616"/>
                </a:solidFill>
                <a:effectLst/>
                <a:latin typeface="IBM Plex Sans" panose="020B0604020202020204" pitchFamily="34" charset="0"/>
              </a:rPr>
              <a:t>ln(pi/(1-pi)) = Beta_0 + Beta_1*X_1 + … + </a:t>
            </a:r>
            <a:r>
              <a:rPr lang="en-US" b="0" i="0" dirty="0" err="1">
                <a:solidFill>
                  <a:srgbClr val="161616"/>
                </a:solidFill>
                <a:effectLst/>
                <a:latin typeface="IBM Plex Sans" panose="020B0604020202020204" pitchFamily="34" charset="0"/>
              </a:rPr>
              <a:t>B_k</a:t>
            </a:r>
            <a:r>
              <a:rPr lang="en-US" b="0" i="0" dirty="0">
                <a:solidFill>
                  <a:srgbClr val="161616"/>
                </a:solidFill>
                <a:effectLst/>
                <a:latin typeface="IBM Plex Sans" panose="020B0604020202020204" pitchFamily="34" charset="0"/>
              </a:rPr>
              <a:t>*</a:t>
            </a:r>
            <a:r>
              <a:rPr lang="en-US" b="0" i="0" dirty="0" err="1">
                <a:solidFill>
                  <a:srgbClr val="161616"/>
                </a:solidFill>
                <a:effectLst/>
                <a:latin typeface="IBM Plex Sans" panose="020B0604020202020204" pitchFamily="34" charset="0"/>
              </a:rPr>
              <a:t>K_k</a:t>
            </a:r>
            <a:endParaRPr lang="en-US" b="0" i="0" dirty="0">
              <a:solidFill>
                <a:srgbClr val="161616"/>
              </a:solidFill>
              <a:effectLst/>
              <a:latin typeface="IBM Plex Sans" panose="020B0604020202020204" pitchFamily="34" charset="0"/>
            </a:endParaRPr>
          </a:p>
          <a:p>
            <a:pPr algn="just"/>
            <a:endParaRPr lang="en-GB" dirty="0"/>
          </a:p>
        </p:txBody>
      </p:sp>
    </p:spTree>
    <p:extLst>
      <p:ext uri="{BB962C8B-B14F-4D97-AF65-F5344CB8AC3E}">
        <p14:creationId xmlns:p14="http://schemas.microsoft.com/office/powerpoint/2010/main" val="222927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CC4D-979F-6FF5-BF94-8EFFEC013A42}"/>
              </a:ext>
            </a:extLst>
          </p:cNvPr>
          <p:cNvSpPr>
            <a:spLocks noGrp="1"/>
          </p:cNvSpPr>
          <p:nvPr>
            <p:ph type="title"/>
          </p:nvPr>
        </p:nvSpPr>
        <p:spPr/>
        <p:txBody>
          <a:bodyPr/>
          <a:lstStyle/>
          <a:p>
            <a:r>
              <a:rPr lang="en-GB" dirty="0"/>
              <a:t>Logistic Regression</a:t>
            </a:r>
          </a:p>
        </p:txBody>
      </p:sp>
      <p:sp>
        <p:nvSpPr>
          <p:cNvPr id="3" name="Content Placeholder 2">
            <a:extLst>
              <a:ext uri="{FF2B5EF4-FFF2-40B4-BE49-F238E27FC236}">
                <a16:creationId xmlns:a16="http://schemas.microsoft.com/office/drawing/2014/main" id="{678BD364-546D-235F-9CD0-70CBFB58E250}"/>
              </a:ext>
            </a:extLst>
          </p:cNvPr>
          <p:cNvSpPr>
            <a:spLocks noGrp="1"/>
          </p:cNvSpPr>
          <p:nvPr>
            <p:ph idx="1"/>
          </p:nvPr>
        </p:nvSpPr>
        <p:spPr/>
        <p:txBody>
          <a:bodyPr>
            <a:normAutofit fontScale="92500" lnSpcReduction="10000"/>
          </a:bodyPr>
          <a:lstStyle/>
          <a:p>
            <a:pPr algn="just"/>
            <a:r>
              <a:rPr lang="en-US" b="0" i="0" dirty="0">
                <a:solidFill>
                  <a:srgbClr val="161616"/>
                </a:solidFill>
                <a:effectLst/>
                <a:latin typeface="IBM Plex Sans" panose="020B0503050203000203" pitchFamily="34" charset="0"/>
              </a:rPr>
              <a:t>In this logistic regression equation, logit(pi) is the dependent or response variable and x is the independent variable. The beta parameter, or coefficient, in this model is commonly estimated via maximum likelihood estimation (MLE). This method tests different values of beta through multiple iterations to optimize for the best fit of log odds. All of these iterations produce the log likelihood function, and logistic regression seeks to maximize this function to find the best parameter estimate. Once the optimal coefficient (or coefficients if there is more than one independent variable) is found, the conditional probabilities for each observation can be calculated, logged, and summed together to yield a predicted probability. For binary classification, a probability less than .5 will predict 0 while a probability greater than 0 will predict 1</a:t>
            </a:r>
            <a:endParaRPr lang="en-GB" dirty="0"/>
          </a:p>
        </p:txBody>
      </p:sp>
    </p:spTree>
    <p:extLst>
      <p:ext uri="{BB962C8B-B14F-4D97-AF65-F5344CB8AC3E}">
        <p14:creationId xmlns:p14="http://schemas.microsoft.com/office/powerpoint/2010/main" val="169237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6F88-F125-801D-EDC7-A0E1C5D2E407}"/>
              </a:ext>
            </a:extLst>
          </p:cNvPr>
          <p:cNvSpPr>
            <a:spLocks noGrp="1"/>
          </p:cNvSpPr>
          <p:nvPr>
            <p:ph type="title"/>
          </p:nvPr>
        </p:nvSpPr>
        <p:spPr/>
        <p:txBody>
          <a:bodyPr/>
          <a:lstStyle/>
          <a:p>
            <a:r>
              <a:rPr lang="en-GB" dirty="0"/>
              <a:t>Sigmoid Function</a:t>
            </a:r>
          </a:p>
        </p:txBody>
      </p:sp>
      <p:pic>
        <p:nvPicPr>
          <p:cNvPr id="7" name="Content Placeholder 6">
            <a:extLst>
              <a:ext uri="{FF2B5EF4-FFF2-40B4-BE49-F238E27FC236}">
                <a16:creationId xmlns:a16="http://schemas.microsoft.com/office/drawing/2014/main" id="{526DB77C-66FC-FE4D-B377-15D823BC675E}"/>
              </a:ext>
            </a:extLst>
          </p:cNvPr>
          <p:cNvPicPr>
            <a:picLocks noGrp="1" noChangeAspect="1"/>
          </p:cNvPicPr>
          <p:nvPr>
            <p:ph idx="1"/>
          </p:nvPr>
        </p:nvPicPr>
        <p:blipFill>
          <a:blip r:embed="rId2"/>
          <a:stretch>
            <a:fillRect/>
          </a:stretch>
        </p:blipFill>
        <p:spPr>
          <a:xfrm>
            <a:off x="222408" y="2294626"/>
            <a:ext cx="6839925" cy="3382244"/>
          </a:xfrm>
        </p:spPr>
      </p:pic>
      <p:sp>
        <p:nvSpPr>
          <p:cNvPr id="9" name="TextBox 8">
            <a:extLst>
              <a:ext uri="{FF2B5EF4-FFF2-40B4-BE49-F238E27FC236}">
                <a16:creationId xmlns:a16="http://schemas.microsoft.com/office/drawing/2014/main" id="{DBC0B5CC-6550-891A-0F5A-67D38301F667}"/>
              </a:ext>
            </a:extLst>
          </p:cNvPr>
          <p:cNvSpPr txBox="1"/>
          <p:nvPr/>
        </p:nvSpPr>
        <p:spPr>
          <a:xfrm>
            <a:off x="7162081" y="2078007"/>
            <a:ext cx="4785504" cy="2308324"/>
          </a:xfrm>
          <a:prstGeom prst="rect">
            <a:avLst/>
          </a:prstGeom>
          <a:noFill/>
        </p:spPr>
        <p:txBody>
          <a:bodyPr wrap="square">
            <a:spAutoFit/>
          </a:bodyPr>
          <a:lstStyle/>
          <a:p>
            <a:pPr algn="just"/>
            <a:r>
              <a:rPr lang="en-US" b="1" dirty="0">
                <a:effectLst/>
                <a:latin typeface="source-serif-pro"/>
              </a:rPr>
              <a:t>Decision Boundary</a:t>
            </a:r>
            <a:endParaRPr lang="en-US" b="0" dirty="0">
              <a:effectLst/>
              <a:latin typeface="source-serif-pro"/>
            </a:endParaRPr>
          </a:p>
          <a:p>
            <a:pPr algn="just"/>
            <a:r>
              <a:rPr lang="en-US" b="0" i="0" dirty="0">
                <a:effectLst/>
                <a:latin typeface="source-serif-pro"/>
              </a:rPr>
              <a:t>To predict which class a data belongs, a threshold can be set. Based upon this threshold, the obtained estimated probability is classified into classes.</a:t>
            </a:r>
          </a:p>
          <a:p>
            <a:pPr algn="just"/>
            <a:r>
              <a:rPr lang="en-US" b="0" i="0" dirty="0">
                <a:effectLst/>
                <a:latin typeface="source-serif-pro"/>
              </a:rPr>
              <a:t>Say, if </a:t>
            </a:r>
            <a:r>
              <a:rPr lang="en-US" b="0" i="0" dirty="0" err="1">
                <a:effectLst/>
                <a:latin typeface="source-serif-pro"/>
              </a:rPr>
              <a:t>predicted_value</a:t>
            </a:r>
            <a:r>
              <a:rPr lang="en-US" b="0" i="0" dirty="0">
                <a:effectLst/>
                <a:latin typeface="source-serif-pro"/>
              </a:rPr>
              <a:t> ≥ 0.5, then classify email as spam else as not spam.</a:t>
            </a:r>
          </a:p>
          <a:p>
            <a:pPr algn="just"/>
            <a:endParaRPr lang="en-US" b="0" i="0" dirty="0">
              <a:effectLst/>
              <a:latin typeface="source-serif-pro"/>
            </a:endParaRPr>
          </a:p>
        </p:txBody>
      </p:sp>
    </p:spTree>
    <p:extLst>
      <p:ext uri="{BB962C8B-B14F-4D97-AF65-F5344CB8AC3E}">
        <p14:creationId xmlns:p14="http://schemas.microsoft.com/office/powerpoint/2010/main" val="186890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1D08-3769-DB31-9587-6B8F56B410C6}"/>
              </a:ext>
            </a:extLst>
          </p:cNvPr>
          <p:cNvSpPr>
            <a:spLocks noGrp="1"/>
          </p:cNvSpPr>
          <p:nvPr>
            <p:ph type="title"/>
          </p:nvPr>
        </p:nvSpPr>
        <p:spPr/>
        <p:txBody>
          <a:bodyPr/>
          <a:lstStyle/>
          <a:p>
            <a:r>
              <a:rPr lang="en-US" dirty="0">
                <a:effectLst/>
                <a:latin typeface="inherit"/>
              </a:rPr>
              <a:t>Types of logistic regression</a:t>
            </a:r>
            <a:br>
              <a:rPr lang="en-US" dirty="0">
                <a:effectLst/>
                <a:latin typeface="inherit"/>
              </a:rPr>
            </a:br>
            <a:endParaRPr lang="en-GB" dirty="0"/>
          </a:p>
        </p:txBody>
      </p:sp>
      <p:sp>
        <p:nvSpPr>
          <p:cNvPr id="3" name="Content Placeholder 2">
            <a:extLst>
              <a:ext uri="{FF2B5EF4-FFF2-40B4-BE49-F238E27FC236}">
                <a16:creationId xmlns:a16="http://schemas.microsoft.com/office/drawing/2014/main" id="{C8C93A13-5345-C85D-4620-484CC410F193}"/>
              </a:ext>
            </a:extLst>
          </p:cNvPr>
          <p:cNvSpPr>
            <a:spLocks noGrp="1"/>
          </p:cNvSpPr>
          <p:nvPr>
            <p:ph idx="1"/>
          </p:nvPr>
        </p:nvSpPr>
        <p:spPr>
          <a:xfrm>
            <a:off x="680320" y="2043575"/>
            <a:ext cx="9613861" cy="3599316"/>
          </a:xfrm>
        </p:spPr>
        <p:txBody>
          <a:bodyPr>
            <a:noAutofit/>
          </a:bodyPr>
          <a:lstStyle/>
          <a:p>
            <a:pPr marL="0" indent="0" algn="l" fontAlgn="base">
              <a:buNone/>
            </a:pPr>
            <a:r>
              <a:rPr lang="en-US" sz="1800" b="0" i="0" dirty="0">
                <a:solidFill>
                  <a:srgbClr val="161616"/>
                </a:solidFill>
                <a:effectLst/>
                <a:latin typeface="inherit"/>
              </a:rPr>
              <a:t>There are three types of logistic regression models, which are defined based on categorical response.</a:t>
            </a:r>
          </a:p>
          <a:p>
            <a:pPr algn="l" fontAlgn="base">
              <a:buFont typeface="Arial" panose="020B0604020202020204" pitchFamily="34" charset="0"/>
              <a:buChar char="•"/>
            </a:pPr>
            <a:r>
              <a:rPr lang="en-US" sz="1800" b="1" i="0" dirty="0">
                <a:solidFill>
                  <a:srgbClr val="161616"/>
                </a:solidFill>
                <a:effectLst/>
                <a:latin typeface="inherit"/>
              </a:rPr>
              <a:t>Binary logistic regression: </a:t>
            </a:r>
            <a:r>
              <a:rPr lang="en-US" sz="1800" b="0" i="0" dirty="0">
                <a:solidFill>
                  <a:srgbClr val="161616"/>
                </a:solidFill>
                <a:effectLst/>
                <a:latin typeface="inherit"/>
              </a:rPr>
              <a:t>In this approach, the response or dependent variable is dichotomous in nature—i.e. it has only two possible outcomes (e.g. 0 or 1). Some popular examples of its use include predicting if an e-mail is spam or not spam or if a tumor is malignant or not malignant. Within logistic regression, this is the most commonly used approach, and more generally, it is one of the most common classifiers for binary classification.</a:t>
            </a:r>
          </a:p>
          <a:p>
            <a:pPr algn="l" fontAlgn="base">
              <a:buFont typeface="Arial" panose="020B0604020202020204" pitchFamily="34" charset="0"/>
              <a:buChar char="•"/>
            </a:pPr>
            <a:r>
              <a:rPr lang="en-US" sz="1800" b="1" i="0" dirty="0">
                <a:solidFill>
                  <a:srgbClr val="161616"/>
                </a:solidFill>
                <a:effectLst/>
                <a:latin typeface="inherit"/>
              </a:rPr>
              <a:t>Multinomial logistic regression: </a:t>
            </a:r>
            <a:r>
              <a:rPr lang="en-US" sz="1800" b="0" i="0" dirty="0">
                <a:solidFill>
                  <a:srgbClr val="161616"/>
                </a:solidFill>
                <a:effectLst/>
                <a:latin typeface="inherit"/>
              </a:rPr>
              <a:t>In this type of logistic regression model, the dependent variable has three or more possible outcomes; however, these values have no specified order.  For example, movie studios want to predict what genre of film a moviegoer is likely to see to market films more effectively. A multinomial logistic regression model can help the studio to determine the strength of influence a person's age, gender, and dating status may have on the type of film that they prefer. The studio can then orient an advertising campaign of a specific movie toward a group of people likely to go see it.</a:t>
            </a:r>
          </a:p>
          <a:p>
            <a:pPr algn="l" fontAlgn="base">
              <a:buFont typeface="Arial" panose="020B0604020202020204" pitchFamily="34" charset="0"/>
              <a:buChar char="•"/>
            </a:pPr>
            <a:r>
              <a:rPr lang="en-US" sz="1800" b="1" i="0" dirty="0">
                <a:solidFill>
                  <a:srgbClr val="161616"/>
                </a:solidFill>
                <a:effectLst/>
                <a:latin typeface="inherit"/>
              </a:rPr>
              <a:t>Ordinal logistic regression: </a:t>
            </a:r>
            <a:r>
              <a:rPr lang="en-US" sz="1800" b="0" i="0" dirty="0">
                <a:solidFill>
                  <a:srgbClr val="161616"/>
                </a:solidFill>
                <a:effectLst/>
                <a:latin typeface="inherit"/>
              </a:rPr>
              <a:t>This type of logistic regression model is leveraged when the response variable has three or more possible outcome, but in this case, these values do have a defined order. Examples of ordinal responses include grading scales from A to F or rating scales from 1 to 5. </a:t>
            </a:r>
          </a:p>
          <a:p>
            <a:pPr marL="0" indent="0" algn="l" fontAlgn="base">
              <a:buNone/>
            </a:pPr>
            <a:endParaRPr lang="en-US" sz="1800" b="0" i="0" dirty="0">
              <a:solidFill>
                <a:srgbClr val="161616"/>
              </a:solidFill>
              <a:effectLst/>
              <a:latin typeface="inherit"/>
            </a:endParaRPr>
          </a:p>
          <a:p>
            <a:endParaRPr lang="en-GB" sz="1800" dirty="0"/>
          </a:p>
        </p:txBody>
      </p:sp>
    </p:spTree>
    <p:extLst>
      <p:ext uri="{BB962C8B-B14F-4D97-AF65-F5344CB8AC3E}">
        <p14:creationId xmlns:p14="http://schemas.microsoft.com/office/powerpoint/2010/main" val="75813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67-0189-7A66-4DA1-CEDE45D41B1C}"/>
              </a:ext>
            </a:extLst>
          </p:cNvPr>
          <p:cNvSpPr>
            <a:spLocks noGrp="1"/>
          </p:cNvSpPr>
          <p:nvPr>
            <p:ph type="title"/>
          </p:nvPr>
        </p:nvSpPr>
        <p:spPr>
          <a:xfrm>
            <a:off x="585431" y="416797"/>
            <a:ext cx="9613861" cy="1080938"/>
          </a:xfrm>
        </p:spPr>
        <p:txBody>
          <a:bodyPr/>
          <a:lstStyle/>
          <a:p>
            <a:r>
              <a:rPr lang="en-US" dirty="0">
                <a:effectLst/>
                <a:latin typeface="inherit"/>
              </a:rPr>
              <a:t>Use cases of logistic regression</a:t>
            </a:r>
            <a:endParaRPr lang="en-GB" dirty="0"/>
          </a:p>
        </p:txBody>
      </p:sp>
      <p:sp>
        <p:nvSpPr>
          <p:cNvPr id="3" name="Content Placeholder 2">
            <a:extLst>
              <a:ext uri="{FF2B5EF4-FFF2-40B4-BE49-F238E27FC236}">
                <a16:creationId xmlns:a16="http://schemas.microsoft.com/office/drawing/2014/main" id="{C8C6DF48-7D89-159D-750F-2DAA0C1F8FC3}"/>
              </a:ext>
            </a:extLst>
          </p:cNvPr>
          <p:cNvSpPr>
            <a:spLocks noGrp="1"/>
          </p:cNvSpPr>
          <p:nvPr>
            <p:ph idx="1"/>
          </p:nvPr>
        </p:nvSpPr>
        <p:spPr>
          <a:xfrm>
            <a:off x="706199" y="1604514"/>
            <a:ext cx="9613861" cy="5374256"/>
          </a:xfrm>
        </p:spPr>
        <p:txBody>
          <a:bodyPr>
            <a:noAutofit/>
          </a:bodyPr>
          <a:lstStyle/>
          <a:p>
            <a:pPr marL="0" indent="0" fontAlgn="base">
              <a:buNone/>
            </a:pPr>
            <a:endParaRPr lang="en-US" sz="1800" dirty="0">
              <a:effectLst/>
              <a:latin typeface="inherit"/>
            </a:endParaRPr>
          </a:p>
          <a:p>
            <a:pPr algn="l" fontAlgn="base"/>
            <a:r>
              <a:rPr lang="en-US" sz="1800" b="0" i="0" dirty="0">
                <a:solidFill>
                  <a:srgbClr val="161616"/>
                </a:solidFill>
                <a:effectLst/>
                <a:latin typeface="inherit"/>
              </a:rPr>
              <a:t>Logistic regression is commonly used for prediction and classification problems. Some of these use cases include:</a:t>
            </a:r>
          </a:p>
          <a:p>
            <a:pPr algn="l" fontAlgn="base">
              <a:buFont typeface="Arial" panose="020B0604020202020204" pitchFamily="34" charset="0"/>
              <a:buChar char="•"/>
            </a:pPr>
            <a:r>
              <a:rPr lang="en-US" sz="1800" b="1" i="0" dirty="0">
                <a:solidFill>
                  <a:srgbClr val="161616"/>
                </a:solidFill>
                <a:effectLst/>
                <a:latin typeface="inherit"/>
              </a:rPr>
              <a:t>Fraud detection:</a:t>
            </a:r>
            <a:r>
              <a:rPr lang="en-US" sz="1800" b="0" i="0" dirty="0">
                <a:solidFill>
                  <a:srgbClr val="161616"/>
                </a:solidFill>
                <a:effectLst/>
                <a:latin typeface="inherit"/>
              </a:rPr>
              <a:t> Logistic regression models can help teams identify data anomalies, which are predictive of fraud. Certain behaviors or characteristics may have a higher association with fraudulent activities, which is particularly helpful to banking and other financial institutions in protecting their clients. SaaS-based companies have also started to adopt these practices to eliminate fake user accounts from their datasets when conducting data analysis around business performance.</a:t>
            </a:r>
          </a:p>
          <a:p>
            <a:pPr algn="l" fontAlgn="base">
              <a:buFont typeface="Arial" panose="020B0604020202020204" pitchFamily="34" charset="0"/>
              <a:buChar char="•"/>
            </a:pPr>
            <a:r>
              <a:rPr lang="en-US" sz="1800" b="1" i="0" dirty="0">
                <a:solidFill>
                  <a:srgbClr val="161616"/>
                </a:solidFill>
                <a:effectLst/>
                <a:latin typeface="inherit"/>
              </a:rPr>
              <a:t>Disease prediction:</a:t>
            </a:r>
            <a:r>
              <a:rPr lang="en-US" sz="1800" b="0" i="0" dirty="0">
                <a:solidFill>
                  <a:srgbClr val="161616"/>
                </a:solidFill>
                <a:effectLst/>
                <a:latin typeface="inherit"/>
              </a:rPr>
              <a:t> In medicine, this analytics approach can be used to predict the likelihood of disease or illness for a given population. Healthcare organizations can set up preventative care for individuals that show higher propensity for specific illnesses.</a:t>
            </a:r>
          </a:p>
          <a:p>
            <a:pPr algn="l" fontAlgn="base">
              <a:buFont typeface="Arial" panose="020B0604020202020204" pitchFamily="34" charset="0"/>
              <a:buChar char="•"/>
            </a:pPr>
            <a:r>
              <a:rPr lang="en-US" sz="1800" b="1" i="0" dirty="0">
                <a:solidFill>
                  <a:srgbClr val="161616"/>
                </a:solidFill>
                <a:effectLst/>
                <a:latin typeface="inherit"/>
              </a:rPr>
              <a:t>Churn prediction</a:t>
            </a:r>
            <a:r>
              <a:rPr lang="en-US" sz="1800" b="0" i="0" dirty="0">
                <a:solidFill>
                  <a:srgbClr val="161616"/>
                </a:solidFill>
                <a:effectLst/>
                <a:latin typeface="inherit"/>
              </a:rPr>
              <a:t>: Specific behaviors may be indicative of churn in different functions of an organization. For example, human resources and management teams may want to know if there are high performers within the company who are at risk of leaving the organization; this type of insight can prompt conversations to understand problem areas within the company, such as culture or compensation. Alternatively, the sales organization may want to learn which of their clients are at risk of taking their business elsewhere. This can prompt teams to set up a retention strategy to avoid lost revenue.</a:t>
            </a:r>
          </a:p>
          <a:p>
            <a:endParaRPr lang="en-GB" sz="1800" dirty="0"/>
          </a:p>
        </p:txBody>
      </p:sp>
    </p:spTree>
    <p:extLst>
      <p:ext uri="{BB962C8B-B14F-4D97-AF65-F5344CB8AC3E}">
        <p14:creationId xmlns:p14="http://schemas.microsoft.com/office/powerpoint/2010/main" val="137003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AB54-1162-13C9-2ECB-97639BE08736}"/>
              </a:ext>
            </a:extLst>
          </p:cNvPr>
          <p:cNvSpPr>
            <a:spLocks noGrp="1"/>
          </p:cNvSpPr>
          <p:nvPr>
            <p:ph type="title"/>
          </p:nvPr>
        </p:nvSpPr>
        <p:spPr/>
        <p:txBody>
          <a:bodyPr/>
          <a:lstStyle/>
          <a:p>
            <a:r>
              <a:rPr lang="en-US" b="0" i="0" dirty="0">
                <a:effectLst/>
                <a:latin typeface="erdana"/>
              </a:rPr>
              <a:t>Logistic Function (Sigmoid Function):</a:t>
            </a:r>
            <a:br>
              <a:rPr lang="en-US" b="0" i="0" dirty="0">
                <a:effectLst/>
                <a:latin typeface="erdana"/>
              </a:rPr>
            </a:br>
            <a:endParaRPr lang="en-GB" dirty="0"/>
          </a:p>
        </p:txBody>
      </p:sp>
      <p:sp>
        <p:nvSpPr>
          <p:cNvPr id="3" name="Content Placeholder 2">
            <a:extLst>
              <a:ext uri="{FF2B5EF4-FFF2-40B4-BE49-F238E27FC236}">
                <a16:creationId xmlns:a16="http://schemas.microsoft.com/office/drawing/2014/main" id="{35CD86CA-13A6-3E02-9855-8BEDB9522144}"/>
              </a:ext>
            </a:extLst>
          </p:cNvPr>
          <p:cNvSpPr>
            <a:spLocks noGrp="1"/>
          </p:cNvSpPr>
          <p:nvPr>
            <p:ph idx="1"/>
          </p:nvPr>
        </p:nvSpPr>
        <p:spPr>
          <a:xfrm>
            <a:off x="913235" y="2553153"/>
            <a:ext cx="5182766" cy="4071934"/>
          </a:xfrm>
        </p:spPr>
        <p:txBody>
          <a:bodyPr>
            <a:normAutofit fontScale="70000" lnSpcReduction="20000"/>
          </a:bodyPr>
          <a:lstStyle/>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r>
              <a:rPr lang="en-US" b="0" i="0" dirty="0">
                <a:solidFill>
                  <a:srgbClr val="610B4B"/>
                </a:solidFill>
                <a:effectLst/>
                <a:latin typeface="erdana"/>
              </a:rPr>
              <a:t>Assumptions for Logistic Regression:</a:t>
            </a:r>
          </a:p>
          <a:p>
            <a:pPr algn="just">
              <a:buFont typeface="Arial" panose="020B0604020202020204" pitchFamily="34" charset="0"/>
              <a:buChar char="•"/>
            </a:pPr>
            <a:r>
              <a:rPr lang="en-US" b="0" i="0" dirty="0">
                <a:solidFill>
                  <a:srgbClr val="000000"/>
                </a:solidFill>
                <a:effectLst/>
                <a:latin typeface="inter-regular"/>
              </a:rPr>
              <a:t>The dependent variable must be categorical in nature.</a:t>
            </a:r>
          </a:p>
          <a:p>
            <a:pPr algn="just">
              <a:buFont typeface="Arial" panose="020B0604020202020204" pitchFamily="34" charset="0"/>
              <a:buChar char="•"/>
            </a:pPr>
            <a:r>
              <a:rPr lang="en-US" b="0" i="0" dirty="0">
                <a:solidFill>
                  <a:srgbClr val="000000"/>
                </a:solidFill>
                <a:effectLst/>
                <a:latin typeface="inter-regular"/>
              </a:rPr>
              <a:t>The independent variable should not have multi-collinearity.</a:t>
            </a:r>
          </a:p>
          <a:p>
            <a:endParaRPr lang="en-GB" dirty="0"/>
          </a:p>
        </p:txBody>
      </p:sp>
      <p:pic>
        <p:nvPicPr>
          <p:cNvPr id="5" name="Picture 4">
            <a:extLst>
              <a:ext uri="{FF2B5EF4-FFF2-40B4-BE49-F238E27FC236}">
                <a16:creationId xmlns:a16="http://schemas.microsoft.com/office/drawing/2014/main" id="{42001DD0-9E81-9547-8059-87DF73063F47}"/>
              </a:ext>
            </a:extLst>
          </p:cNvPr>
          <p:cNvPicPr>
            <a:picLocks noChangeAspect="1"/>
          </p:cNvPicPr>
          <p:nvPr/>
        </p:nvPicPr>
        <p:blipFill>
          <a:blip r:embed="rId2"/>
          <a:stretch>
            <a:fillRect/>
          </a:stretch>
        </p:blipFill>
        <p:spPr>
          <a:xfrm>
            <a:off x="6388144" y="2802069"/>
            <a:ext cx="5264421" cy="3048157"/>
          </a:xfrm>
          <a:prstGeom prst="rect">
            <a:avLst/>
          </a:prstGeom>
        </p:spPr>
      </p:pic>
    </p:spTree>
    <p:extLst>
      <p:ext uri="{BB962C8B-B14F-4D97-AF65-F5344CB8AC3E}">
        <p14:creationId xmlns:p14="http://schemas.microsoft.com/office/powerpoint/2010/main" val="370300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D638-5A31-DB09-3D5C-E045FC2F88E6}"/>
              </a:ext>
            </a:extLst>
          </p:cNvPr>
          <p:cNvSpPr>
            <a:spLocks noGrp="1"/>
          </p:cNvSpPr>
          <p:nvPr>
            <p:ph type="title"/>
          </p:nvPr>
        </p:nvSpPr>
        <p:spPr/>
        <p:txBody>
          <a:bodyPr/>
          <a:lstStyle/>
          <a:p>
            <a:r>
              <a:rPr lang="en-GB" dirty="0"/>
              <a:t>Machine learning</a:t>
            </a:r>
          </a:p>
        </p:txBody>
      </p:sp>
      <p:pic>
        <p:nvPicPr>
          <p:cNvPr id="5" name="Content Placeholder 4">
            <a:extLst>
              <a:ext uri="{FF2B5EF4-FFF2-40B4-BE49-F238E27FC236}">
                <a16:creationId xmlns:a16="http://schemas.microsoft.com/office/drawing/2014/main" id="{E96573D9-1252-9E0C-3EFB-68F6915C8B87}"/>
              </a:ext>
            </a:extLst>
          </p:cNvPr>
          <p:cNvPicPr>
            <a:picLocks noGrp="1" noChangeAspect="1"/>
          </p:cNvPicPr>
          <p:nvPr>
            <p:ph idx="1"/>
          </p:nvPr>
        </p:nvPicPr>
        <p:blipFill>
          <a:blip r:embed="rId2"/>
          <a:stretch>
            <a:fillRect/>
          </a:stretch>
        </p:blipFill>
        <p:spPr>
          <a:xfrm>
            <a:off x="1193345" y="2336800"/>
            <a:ext cx="8589285" cy="3598863"/>
          </a:xfrm>
        </p:spPr>
      </p:pic>
    </p:spTree>
    <p:extLst>
      <p:ext uri="{BB962C8B-B14F-4D97-AF65-F5344CB8AC3E}">
        <p14:creationId xmlns:p14="http://schemas.microsoft.com/office/powerpoint/2010/main" val="97896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A7BC-A12F-784D-308F-860E0E4E1772}"/>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7BB3E1A3-C178-F860-882E-DF0C8C14310F}"/>
              </a:ext>
            </a:extLst>
          </p:cNvPr>
          <p:cNvPicPr>
            <a:picLocks noGrp="1" noChangeAspect="1"/>
          </p:cNvPicPr>
          <p:nvPr>
            <p:ph idx="1"/>
          </p:nvPr>
        </p:nvPicPr>
        <p:blipFill>
          <a:blip r:embed="rId2"/>
          <a:stretch>
            <a:fillRect/>
          </a:stretch>
        </p:blipFill>
        <p:spPr>
          <a:xfrm>
            <a:off x="1003038" y="2683235"/>
            <a:ext cx="7140298" cy="2708273"/>
          </a:xfrm>
        </p:spPr>
      </p:pic>
    </p:spTree>
    <p:extLst>
      <p:ext uri="{BB962C8B-B14F-4D97-AF65-F5344CB8AC3E}">
        <p14:creationId xmlns:p14="http://schemas.microsoft.com/office/powerpoint/2010/main" val="2545007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AFB7-14F6-D1D1-8884-78FED826534D}"/>
              </a:ext>
            </a:extLst>
          </p:cNvPr>
          <p:cNvSpPr>
            <a:spLocks noGrp="1"/>
          </p:cNvSpPr>
          <p:nvPr>
            <p:ph type="title"/>
          </p:nvPr>
        </p:nvSpPr>
        <p:spPr>
          <a:xfrm>
            <a:off x="310551" y="753228"/>
            <a:ext cx="9983631" cy="1080938"/>
          </a:xfrm>
        </p:spPr>
        <p:txBody>
          <a:bodyPr/>
          <a:lstStyle/>
          <a:p>
            <a:r>
              <a:rPr lang="en-GB" dirty="0"/>
              <a:t>Decision Tree</a:t>
            </a:r>
          </a:p>
        </p:txBody>
      </p:sp>
      <p:pic>
        <p:nvPicPr>
          <p:cNvPr id="5" name="Content Placeholder 4">
            <a:extLst>
              <a:ext uri="{FF2B5EF4-FFF2-40B4-BE49-F238E27FC236}">
                <a16:creationId xmlns:a16="http://schemas.microsoft.com/office/drawing/2014/main" id="{B1E54EB0-FB96-69B1-1405-FA2F4248C5DD}"/>
              </a:ext>
            </a:extLst>
          </p:cNvPr>
          <p:cNvPicPr>
            <a:picLocks noGrp="1" noChangeAspect="1"/>
          </p:cNvPicPr>
          <p:nvPr>
            <p:ph idx="1"/>
          </p:nvPr>
        </p:nvPicPr>
        <p:blipFill>
          <a:blip r:embed="rId2"/>
          <a:stretch>
            <a:fillRect/>
          </a:stretch>
        </p:blipFill>
        <p:spPr>
          <a:xfrm>
            <a:off x="5636397" y="2595593"/>
            <a:ext cx="4879030" cy="3598863"/>
          </a:xfrm>
        </p:spPr>
      </p:pic>
      <p:sp>
        <p:nvSpPr>
          <p:cNvPr id="7" name="TextBox 6">
            <a:extLst>
              <a:ext uri="{FF2B5EF4-FFF2-40B4-BE49-F238E27FC236}">
                <a16:creationId xmlns:a16="http://schemas.microsoft.com/office/drawing/2014/main" id="{6F8222AF-68B3-0266-BA4C-6B7C5C942079}"/>
              </a:ext>
            </a:extLst>
          </p:cNvPr>
          <p:cNvSpPr txBox="1"/>
          <p:nvPr/>
        </p:nvSpPr>
        <p:spPr>
          <a:xfrm>
            <a:off x="217817" y="2595593"/>
            <a:ext cx="4293798" cy="1754326"/>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p>
        </p:txBody>
      </p:sp>
    </p:spTree>
    <p:extLst>
      <p:ext uri="{BB962C8B-B14F-4D97-AF65-F5344CB8AC3E}">
        <p14:creationId xmlns:p14="http://schemas.microsoft.com/office/powerpoint/2010/main" val="1458435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3784-732F-B37B-6E34-530D13099102}"/>
              </a:ext>
            </a:extLst>
          </p:cNvPr>
          <p:cNvSpPr>
            <a:spLocks noGrp="1"/>
          </p:cNvSpPr>
          <p:nvPr>
            <p:ph type="title"/>
          </p:nvPr>
        </p:nvSpPr>
        <p:spPr>
          <a:xfrm>
            <a:off x="413387" y="753228"/>
            <a:ext cx="9880796" cy="1080938"/>
          </a:xfrm>
        </p:spPr>
        <p:txBody>
          <a:bodyPr/>
          <a:lstStyle/>
          <a:p>
            <a:r>
              <a:rPr lang="en-GB" dirty="0"/>
              <a:t>Terminologies</a:t>
            </a:r>
          </a:p>
        </p:txBody>
      </p:sp>
      <p:pic>
        <p:nvPicPr>
          <p:cNvPr id="5" name="Content Placeholder 4">
            <a:extLst>
              <a:ext uri="{FF2B5EF4-FFF2-40B4-BE49-F238E27FC236}">
                <a16:creationId xmlns:a16="http://schemas.microsoft.com/office/drawing/2014/main" id="{3D83D34C-4571-F119-128A-6B90B60EB38C}"/>
              </a:ext>
            </a:extLst>
          </p:cNvPr>
          <p:cNvPicPr>
            <a:picLocks noGrp="1" noChangeAspect="1"/>
          </p:cNvPicPr>
          <p:nvPr>
            <p:ph idx="1"/>
          </p:nvPr>
        </p:nvPicPr>
        <p:blipFill>
          <a:blip r:embed="rId2"/>
          <a:stretch>
            <a:fillRect/>
          </a:stretch>
        </p:blipFill>
        <p:spPr>
          <a:xfrm>
            <a:off x="413386" y="2208362"/>
            <a:ext cx="6750397" cy="4157932"/>
          </a:xfrm>
        </p:spPr>
      </p:pic>
    </p:spTree>
    <p:extLst>
      <p:ext uri="{BB962C8B-B14F-4D97-AF65-F5344CB8AC3E}">
        <p14:creationId xmlns:p14="http://schemas.microsoft.com/office/powerpoint/2010/main" val="6868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963B-9ACB-4937-3499-AFE3A1867EEF}"/>
              </a:ext>
            </a:extLst>
          </p:cNvPr>
          <p:cNvSpPr>
            <a:spLocks noGrp="1"/>
          </p:cNvSpPr>
          <p:nvPr>
            <p:ph type="title"/>
          </p:nvPr>
        </p:nvSpPr>
        <p:spPr>
          <a:xfrm>
            <a:off x="316163" y="753228"/>
            <a:ext cx="9978019" cy="1080938"/>
          </a:xfrm>
        </p:spPr>
        <p:txBody>
          <a:bodyPr/>
          <a:lstStyle/>
          <a:p>
            <a:r>
              <a:rPr lang="en-GB" dirty="0"/>
              <a:t>Algorithm</a:t>
            </a:r>
          </a:p>
        </p:txBody>
      </p:sp>
      <p:pic>
        <p:nvPicPr>
          <p:cNvPr id="5" name="Content Placeholder 4">
            <a:extLst>
              <a:ext uri="{FF2B5EF4-FFF2-40B4-BE49-F238E27FC236}">
                <a16:creationId xmlns:a16="http://schemas.microsoft.com/office/drawing/2014/main" id="{2EC4AB8B-5C19-34EE-1A03-3A2FA663AD52}"/>
              </a:ext>
            </a:extLst>
          </p:cNvPr>
          <p:cNvPicPr>
            <a:picLocks noGrp="1" noChangeAspect="1"/>
          </p:cNvPicPr>
          <p:nvPr>
            <p:ph idx="1"/>
          </p:nvPr>
        </p:nvPicPr>
        <p:blipFill>
          <a:blip r:embed="rId2"/>
          <a:stretch>
            <a:fillRect/>
          </a:stretch>
        </p:blipFill>
        <p:spPr>
          <a:xfrm>
            <a:off x="316163" y="2468816"/>
            <a:ext cx="6617040" cy="3635956"/>
          </a:xfrm>
        </p:spPr>
      </p:pic>
    </p:spTree>
    <p:extLst>
      <p:ext uri="{BB962C8B-B14F-4D97-AF65-F5344CB8AC3E}">
        <p14:creationId xmlns:p14="http://schemas.microsoft.com/office/powerpoint/2010/main" val="1041394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13FB-7839-7C21-0A96-2B634A538623}"/>
              </a:ext>
            </a:extLst>
          </p:cNvPr>
          <p:cNvSpPr>
            <a:spLocks noGrp="1"/>
          </p:cNvSpPr>
          <p:nvPr>
            <p:ph type="title"/>
          </p:nvPr>
        </p:nvSpPr>
        <p:spPr/>
        <p:txBody>
          <a:bodyPr/>
          <a:lstStyle/>
          <a:p>
            <a:r>
              <a:rPr lang="en-GB" dirty="0"/>
              <a:t>An example</a:t>
            </a:r>
          </a:p>
        </p:txBody>
      </p:sp>
      <p:sp>
        <p:nvSpPr>
          <p:cNvPr id="3" name="Content Placeholder 2">
            <a:extLst>
              <a:ext uri="{FF2B5EF4-FFF2-40B4-BE49-F238E27FC236}">
                <a16:creationId xmlns:a16="http://schemas.microsoft.com/office/drawing/2014/main" id="{0F86D1CE-80FD-19B2-50CB-2B2DD5C4B807}"/>
              </a:ext>
            </a:extLst>
          </p:cNvPr>
          <p:cNvSpPr>
            <a:spLocks noGrp="1"/>
          </p:cNvSpPr>
          <p:nvPr>
            <p:ph idx="1"/>
          </p:nvPr>
        </p:nvSpPr>
        <p:spPr>
          <a:xfrm>
            <a:off x="680321" y="2336873"/>
            <a:ext cx="5047619" cy="3599316"/>
          </a:xfrm>
        </p:spPr>
        <p:txBody>
          <a:bodyPr>
            <a:normAutofit fontScale="92500" lnSpcReduction="20000"/>
          </a:bodyPr>
          <a:lstStyle/>
          <a:p>
            <a:r>
              <a:rPr lang="en-US" b="0" i="0" dirty="0">
                <a:solidFill>
                  <a:srgbClr val="333333"/>
                </a:solidFill>
                <a:effectLst/>
                <a:latin typeface="inter-regular"/>
              </a:rPr>
              <a:t>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a:t>
            </a:r>
            <a:endParaRPr lang="en-GB" dirty="0"/>
          </a:p>
        </p:txBody>
      </p:sp>
      <p:pic>
        <p:nvPicPr>
          <p:cNvPr id="4" name="Content Placeholder 4">
            <a:extLst>
              <a:ext uri="{FF2B5EF4-FFF2-40B4-BE49-F238E27FC236}">
                <a16:creationId xmlns:a16="http://schemas.microsoft.com/office/drawing/2014/main" id="{EF49F143-D300-4A2E-B209-860FF9F372E7}"/>
              </a:ext>
            </a:extLst>
          </p:cNvPr>
          <p:cNvPicPr>
            <a:picLocks noChangeAspect="1"/>
          </p:cNvPicPr>
          <p:nvPr/>
        </p:nvPicPr>
        <p:blipFill>
          <a:blip r:embed="rId2"/>
          <a:stretch>
            <a:fillRect/>
          </a:stretch>
        </p:blipFill>
        <p:spPr>
          <a:xfrm>
            <a:off x="6386895" y="2337326"/>
            <a:ext cx="4879030" cy="3598863"/>
          </a:xfrm>
          <a:prstGeom prst="rect">
            <a:avLst/>
          </a:prstGeom>
        </p:spPr>
      </p:pic>
    </p:spTree>
    <p:extLst>
      <p:ext uri="{BB962C8B-B14F-4D97-AF65-F5344CB8AC3E}">
        <p14:creationId xmlns:p14="http://schemas.microsoft.com/office/powerpoint/2010/main" val="1989612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E01B-5F38-A471-3C48-3C969FAF5BF7}"/>
              </a:ext>
            </a:extLst>
          </p:cNvPr>
          <p:cNvSpPr>
            <a:spLocks noGrp="1"/>
          </p:cNvSpPr>
          <p:nvPr>
            <p:ph type="title"/>
          </p:nvPr>
        </p:nvSpPr>
        <p:spPr>
          <a:xfrm>
            <a:off x="232913" y="753228"/>
            <a:ext cx="10061269" cy="1080938"/>
          </a:xfrm>
        </p:spPr>
        <p:txBody>
          <a:bodyPr/>
          <a:lstStyle/>
          <a:p>
            <a:r>
              <a:rPr lang="en-US" b="0" i="0" dirty="0">
                <a:effectLst/>
                <a:latin typeface="erdana"/>
              </a:rPr>
              <a:t>Attribute Selection Measures</a:t>
            </a:r>
            <a:br>
              <a:rPr lang="en-US" b="0" i="0" dirty="0">
                <a:effectLst/>
                <a:latin typeface="erdana"/>
              </a:rPr>
            </a:br>
            <a:endParaRPr lang="en-GB" dirty="0"/>
          </a:p>
        </p:txBody>
      </p:sp>
      <p:sp>
        <p:nvSpPr>
          <p:cNvPr id="3" name="Content Placeholder 2">
            <a:extLst>
              <a:ext uri="{FF2B5EF4-FFF2-40B4-BE49-F238E27FC236}">
                <a16:creationId xmlns:a16="http://schemas.microsoft.com/office/drawing/2014/main" id="{4C2CCBC4-5DD2-CF3B-DBCD-B93F15A82126}"/>
              </a:ext>
            </a:extLst>
          </p:cNvPr>
          <p:cNvSpPr>
            <a:spLocks noGrp="1"/>
          </p:cNvSpPr>
          <p:nvPr>
            <p:ph idx="1"/>
          </p:nvPr>
        </p:nvSpPr>
        <p:spPr>
          <a:xfrm>
            <a:off x="163902" y="2035834"/>
            <a:ext cx="11869947" cy="4718649"/>
          </a:xfrm>
        </p:spPr>
        <p:txBody>
          <a:bodyPr>
            <a:normAutofit fontScale="85000" lnSpcReduction="20000"/>
          </a:bodyPr>
          <a:lstStyle/>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While implementing a Decision tree, the main issue arises that how to select the best attribute for the root node and for sub-nodes. So, to solve such problems there is a technique which is called as </a:t>
            </a:r>
            <a:r>
              <a:rPr lang="en-US" b="1" i="0" dirty="0">
                <a:solidFill>
                  <a:schemeClr val="bg1"/>
                </a:solidFill>
                <a:effectLst/>
                <a:latin typeface="Times New Roman" panose="02020603050405020304" pitchFamily="18" charset="0"/>
                <a:cs typeface="Times New Roman" panose="02020603050405020304" pitchFamily="18" charset="0"/>
              </a:rPr>
              <a:t>Attribute selection measure or ASM. </a:t>
            </a:r>
            <a:r>
              <a:rPr lang="en-US" b="0" i="0" dirty="0">
                <a:solidFill>
                  <a:schemeClr val="bg1"/>
                </a:solidFill>
                <a:effectLst/>
                <a:latin typeface="Times New Roman" panose="02020603050405020304" pitchFamily="18" charset="0"/>
                <a:cs typeface="Times New Roman" panose="02020603050405020304" pitchFamily="18" charset="0"/>
              </a:rPr>
              <a:t>By this measurement, we can easily select the best attribute for the nodes of the tree. There are two popular techniques for ASM, which are:</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1. Information Gain:</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Information gain is the measurement of changes in entropy after the segmentation of a dataset based on an attribute.</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It calculates how much information a feature provides us about a class.</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According to the value of information gain, we split the node and build the decision tree.</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A decision tree algorithm always tries to maximize the value of information gain, and a node/attribute having the highest information gain is split first</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2. Gini Index:</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Gini index is a measure of impurity or purity used while creating a decision tree in the CART(Classification and Regression Tree) algorithm.</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An attribute with the low Gini index should be preferred as compared to the high Gini index.</a:t>
            </a:r>
          </a:p>
          <a:p>
            <a:pPr marL="0" indent="0" algn="just">
              <a:buNone/>
            </a:pPr>
            <a:r>
              <a:rPr lang="en-US" b="0" i="0" dirty="0">
                <a:solidFill>
                  <a:schemeClr val="bg1"/>
                </a:solidFill>
                <a:effectLst/>
                <a:latin typeface="Times New Roman" panose="02020603050405020304" pitchFamily="18" charset="0"/>
                <a:cs typeface="Times New Roman" panose="02020603050405020304" pitchFamily="18" charset="0"/>
              </a:rPr>
              <a:t>It only creates binary splits, and the CART algorithm uses the Gini index to create binary splits.</a:t>
            </a:r>
          </a:p>
          <a:p>
            <a:pPr marL="0" indent="0" algn="just">
              <a:buNone/>
            </a:pPr>
            <a:endParaRPr lang="en-US" b="0" i="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701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09EB-05B5-FEB8-4E8A-C19D1879DD15}"/>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9B8866C0-7313-AD1E-7911-31AE85C9371C}"/>
              </a:ext>
            </a:extLst>
          </p:cNvPr>
          <p:cNvPicPr>
            <a:picLocks noGrp="1" noChangeAspect="1"/>
          </p:cNvPicPr>
          <p:nvPr>
            <p:ph idx="1"/>
          </p:nvPr>
        </p:nvPicPr>
        <p:blipFill>
          <a:blip r:embed="rId2"/>
          <a:stretch>
            <a:fillRect/>
          </a:stretch>
        </p:blipFill>
        <p:spPr>
          <a:xfrm>
            <a:off x="535409" y="2648309"/>
            <a:ext cx="7880080" cy="2367442"/>
          </a:xfrm>
        </p:spPr>
      </p:pic>
    </p:spTree>
    <p:extLst>
      <p:ext uri="{BB962C8B-B14F-4D97-AF65-F5344CB8AC3E}">
        <p14:creationId xmlns:p14="http://schemas.microsoft.com/office/powerpoint/2010/main" val="26784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BEBA-E038-3E2F-FEB2-057441DE782F}"/>
              </a:ext>
            </a:extLst>
          </p:cNvPr>
          <p:cNvSpPr>
            <a:spLocks noGrp="1"/>
          </p:cNvSpPr>
          <p:nvPr>
            <p:ph type="title"/>
          </p:nvPr>
        </p:nvSpPr>
        <p:spPr/>
        <p:txBody>
          <a:bodyPr/>
          <a:lstStyle/>
          <a:p>
            <a:r>
              <a:rPr lang="en-GB" dirty="0"/>
              <a:t>Random Forest</a:t>
            </a:r>
          </a:p>
        </p:txBody>
      </p:sp>
      <p:sp>
        <p:nvSpPr>
          <p:cNvPr id="3" name="Content Placeholder 2">
            <a:extLst>
              <a:ext uri="{FF2B5EF4-FFF2-40B4-BE49-F238E27FC236}">
                <a16:creationId xmlns:a16="http://schemas.microsoft.com/office/drawing/2014/main" id="{CAF84F5C-C7F8-5D7B-244D-0B988FFDB07B}"/>
              </a:ext>
            </a:extLst>
          </p:cNvPr>
          <p:cNvSpPr>
            <a:spLocks noGrp="1"/>
          </p:cNvSpPr>
          <p:nvPr>
            <p:ph idx="1"/>
          </p:nvPr>
        </p:nvSpPr>
        <p:spPr/>
        <p:txBody>
          <a:bodyPr>
            <a:normAutofit lnSpcReduction="10000"/>
          </a:bodyPr>
          <a:lstStyle/>
          <a:p>
            <a:pPr algn="just"/>
            <a:r>
              <a:rPr lang="en-US" b="0" i="0" dirty="0">
                <a:solidFill>
                  <a:srgbClr val="333333"/>
                </a:solidFill>
                <a:effectLst/>
                <a:latin typeface="inter-regular"/>
              </a:rPr>
              <a:t>Random Forest is a popular machine learning algorithm that belongs to the supervised learning technique. It can be used for both Classification and Regression problems in ML. It is based on the concept of </a:t>
            </a:r>
            <a:r>
              <a:rPr lang="en-US" b="1" i="0" dirty="0">
                <a:solidFill>
                  <a:srgbClr val="333333"/>
                </a:solidFill>
                <a:effectLst/>
                <a:latin typeface="inter-bold"/>
              </a:rPr>
              <a:t>ensemble learning,</a:t>
            </a:r>
            <a:r>
              <a:rPr lang="en-US" b="0" i="0" dirty="0">
                <a:solidFill>
                  <a:srgbClr val="333333"/>
                </a:solidFill>
                <a:effectLst/>
                <a:latin typeface="inter-regular"/>
              </a:rPr>
              <a:t> which is a process of </a:t>
            </a:r>
            <a:r>
              <a:rPr lang="en-US" b="0" i="1" dirty="0">
                <a:solidFill>
                  <a:srgbClr val="333333"/>
                </a:solidFill>
                <a:effectLst/>
                <a:latin typeface="inter-regular"/>
              </a:rPr>
              <a:t>combining multiple classifiers to solve a complex problem and to improve the performance of the model.</a:t>
            </a:r>
            <a:endParaRPr lang="en-US" b="0" i="0" dirty="0">
              <a:solidFill>
                <a:srgbClr val="333333"/>
              </a:solidFill>
              <a:effectLst/>
              <a:latin typeface="inter-regular"/>
            </a:endParaRPr>
          </a:p>
          <a:p>
            <a:pPr algn="just"/>
            <a:r>
              <a:rPr lang="en-US" b="0" i="0" dirty="0">
                <a:solidFill>
                  <a:srgbClr val="333333"/>
                </a:solidFill>
                <a:effectLst/>
                <a:latin typeface="inter-regular"/>
              </a:rPr>
              <a:t>As the name suggests, </a:t>
            </a:r>
            <a:r>
              <a:rPr lang="en-US" b="1" i="1" dirty="0">
                <a:solidFill>
                  <a:srgbClr val="333333"/>
                </a:solidFill>
                <a:effectLst/>
                <a:latin typeface="inter-bold"/>
              </a:rPr>
              <a:t>"Random Forest is a classifier that contains a number of decision trees on various subsets of the given dataset and takes the average to improve the predictive accuracy of that dataset."</a:t>
            </a:r>
            <a:r>
              <a:rPr lang="en-US" b="0" i="0" dirty="0">
                <a:solidFill>
                  <a:srgbClr val="333333"/>
                </a:solidFill>
                <a:effectLst/>
                <a:latin typeface="inter-regular"/>
              </a:rPr>
              <a:t> Instead of relying on one decision tree, the random forest takes the prediction from each tree and based on the majority votes of predictions, and it predicts the final output.</a:t>
            </a:r>
          </a:p>
          <a:p>
            <a:endParaRPr lang="en-GB" dirty="0"/>
          </a:p>
        </p:txBody>
      </p:sp>
    </p:spTree>
    <p:extLst>
      <p:ext uri="{BB962C8B-B14F-4D97-AF65-F5344CB8AC3E}">
        <p14:creationId xmlns:p14="http://schemas.microsoft.com/office/powerpoint/2010/main" val="30441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F8A7-B0DD-64E5-860C-DD22FB7F77C0}"/>
              </a:ext>
            </a:extLst>
          </p:cNvPr>
          <p:cNvSpPr>
            <a:spLocks noGrp="1"/>
          </p:cNvSpPr>
          <p:nvPr>
            <p:ph type="title"/>
          </p:nvPr>
        </p:nvSpPr>
        <p:spPr/>
        <p:txBody>
          <a:bodyPr/>
          <a:lstStyle/>
          <a:p>
            <a:r>
              <a:rPr lang="en-GB" dirty="0"/>
              <a:t>Decision making</a:t>
            </a:r>
          </a:p>
        </p:txBody>
      </p:sp>
      <p:pic>
        <p:nvPicPr>
          <p:cNvPr id="5" name="Content Placeholder 4">
            <a:extLst>
              <a:ext uri="{FF2B5EF4-FFF2-40B4-BE49-F238E27FC236}">
                <a16:creationId xmlns:a16="http://schemas.microsoft.com/office/drawing/2014/main" id="{58A9869F-2C05-BBB3-C0C4-07A848D2C387}"/>
              </a:ext>
            </a:extLst>
          </p:cNvPr>
          <p:cNvPicPr>
            <a:picLocks noGrp="1" noChangeAspect="1"/>
          </p:cNvPicPr>
          <p:nvPr>
            <p:ph idx="1"/>
          </p:nvPr>
        </p:nvPicPr>
        <p:blipFill>
          <a:blip r:embed="rId2"/>
          <a:stretch>
            <a:fillRect/>
          </a:stretch>
        </p:blipFill>
        <p:spPr>
          <a:xfrm>
            <a:off x="1444752" y="2336800"/>
            <a:ext cx="8695944" cy="4100576"/>
          </a:xfrm>
        </p:spPr>
      </p:pic>
    </p:spTree>
    <p:extLst>
      <p:ext uri="{BB962C8B-B14F-4D97-AF65-F5344CB8AC3E}">
        <p14:creationId xmlns:p14="http://schemas.microsoft.com/office/powerpoint/2010/main" val="2695173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C10F-6A66-64A7-A2E4-261D6107D573}"/>
              </a:ext>
            </a:extLst>
          </p:cNvPr>
          <p:cNvSpPr>
            <a:spLocks noGrp="1"/>
          </p:cNvSpPr>
          <p:nvPr>
            <p:ph type="title"/>
          </p:nvPr>
        </p:nvSpPr>
        <p:spPr/>
        <p:txBody>
          <a:bodyPr/>
          <a:lstStyle/>
          <a:p>
            <a:r>
              <a:rPr lang="en-GB" dirty="0"/>
              <a:t>Pros &amp; Cons</a:t>
            </a:r>
          </a:p>
        </p:txBody>
      </p:sp>
      <p:sp>
        <p:nvSpPr>
          <p:cNvPr id="3" name="Content Placeholder 2">
            <a:extLst>
              <a:ext uri="{FF2B5EF4-FFF2-40B4-BE49-F238E27FC236}">
                <a16:creationId xmlns:a16="http://schemas.microsoft.com/office/drawing/2014/main" id="{44127628-3E10-CE4B-BF7A-715F78854331}"/>
              </a:ext>
            </a:extLst>
          </p:cNvPr>
          <p:cNvSpPr>
            <a:spLocks noGrp="1"/>
          </p:cNvSpPr>
          <p:nvPr>
            <p:ph idx="1"/>
          </p:nvPr>
        </p:nvSpPr>
        <p:spPr/>
        <p:txBody>
          <a:bodyPr/>
          <a:lstStyle/>
          <a:p>
            <a:pPr marL="0" indent="0" algn="just">
              <a:buNone/>
            </a:pPr>
            <a:r>
              <a:rPr lang="en-US" b="0" i="0" dirty="0">
                <a:solidFill>
                  <a:srgbClr val="610B38"/>
                </a:solidFill>
                <a:effectLst/>
                <a:latin typeface="erdana"/>
              </a:rPr>
              <a:t>Advantages of Random Forest</a:t>
            </a:r>
          </a:p>
          <a:p>
            <a:pPr marL="0" indent="0" algn="just">
              <a:buNone/>
            </a:pPr>
            <a:r>
              <a:rPr lang="en-US" b="0" i="0" dirty="0">
                <a:solidFill>
                  <a:srgbClr val="000000"/>
                </a:solidFill>
                <a:effectLst/>
                <a:latin typeface="inter-regular"/>
              </a:rPr>
              <a:t>Random Forest is capable of performing both Classification and Regression tasks.</a:t>
            </a:r>
          </a:p>
          <a:p>
            <a:pPr marL="0" indent="0" algn="just">
              <a:buNone/>
            </a:pPr>
            <a:r>
              <a:rPr lang="en-US" b="0" i="0" dirty="0">
                <a:solidFill>
                  <a:srgbClr val="000000"/>
                </a:solidFill>
                <a:effectLst/>
                <a:latin typeface="inter-regular"/>
              </a:rPr>
              <a:t>It is capable of handling large datasets with high dimensionality.</a:t>
            </a:r>
          </a:p>
          <a:p>
            <a:pPr marL="0" indent="0" algn="just">
              <a:buNone/>
            </a:pPr>
            <a:r>
              <a:rPr lang="en-US" b="0" i="0" dirty="0">
                <a:solidFill>
                  <a:srgbClr val="000000"/>
                </a:solidFill>
                <a:effectLst/>
                <a:latin typeface="inter-regular"/>
              </a:rPr>
              <a:t>It enhances the accuracy of the model and prevents the overfitting issue.</a:t>
            </a:r>
          </a:p>
          <a:p>
            <a:pPr marL="0" indent="0" algn="just">
              <a:buNone/>
            </a:pPr>
            <a:r>
              <a:rPr lang="en-US" b="0" i="0" dirty="0">
                <a:solidFill>
                  <a:srgbClr val="610B38"/>
                </a:solidFill>
                <a:effectLst/>
                <a:latin typeface="erdana"/>
              </a:rPr>
              <a:t>Disadvantages of Random Forest</a:t>
            </a:r>
          </a:p>
          <a:p>
            <a:pPr marL="0" indent="0" algn="just">
              <a:buNone/>
            </a:pPr>
            <a:r>
              <a:rPr lang="en-US" b="0" i="0" dirty="0">
                <a:solidFill>
                  <a:srgbClr val="000000"/>
                </a:solidFill>
                <a:effectLst/>
                <a:latin typeface="inter-regular"/>
              </a:rPr>
              <a:t>Although random forest can be used for both classification and regression tasks, it is not more suitable for Regression tasks.</a:t>
            </a:r>
          </a:p>
          <a:p>
            <a:pPr marL="0" indent="0">
              <a:buNone/>
            </a:pPr>
            <a:endParaRPr lang="en-GB" dirty="0"/>
          </a:p>
        </p:txBody>
      </p:sp>
    </p:spTree>
    <p:extLst>
      <p:ext uri="{BB962C8B-B14F-4D97-AF65-F5344CB8AC3E}">
        <p14:creationId xmlns:p14="http://schemas.microsoft.com/office/powerpoint/2010/main" val="4038199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CFFB-E3B5-0F2A-4BF7-BF4ADEB3FDD7}"/>
              </a:ext>
            </a:extLst>
          </p:cNvPr>
          <p:cNvSpPr>
            <a:spLocks noGrp="1"/>
          </p:cNvSpPr>
          <p:nvPr>
            <p:ph type="title"/>
          </p:nvPr>
        </p:nvSpPr>
        <p:spPr/>
        <p:txBody>
          <a:bodyPr/>
          <a:lstStyle/>
          <a:p>
            <a:r>
              <a:rPr lang="en-GB" dirty="0"/>
              <a:t>ML LIFE CYCLE</a:t>
            </a:r>
          </a:p>
        </p:txBody>
      </p:sp>
      <p:pic>
        <p:nvPicPr>
          <p:cNvPr id="5" name="Content Placeholder 4">
            <a:extLst>
              <a:ext uri="{FF2B5EF4-FFF2-40B4-BE49-F238E27FC236}">
                <a16:creationId xmlns:a16="http://schemas.microsoft.com/office/drawing/2014/main" id="{D7A641D2-A126-1BBF-5C18-6A31BC858B61}"/>
              </a:ext>
            </a:extLst>
          </p:cNvPr>
          <p:cNvPicPr>
            <a:picLocks noGrp="1" noChangeAspect="1"/>
          </p:cNvPicPr>
          <p:nvPr>
            <p:ph idx="1"/>
          </p:nvPr>
        </p:nvPicPr>
        <p:blipFill>
          <a:blip r:embed="rId2"/>
          <a:stretch>
            <a:fillRect/>
          </a:stretch>
        </p:blipFill>
        <p:spPr>
          <a:xfrm>
            <a:off x="3365329" y="2336800"/>
            <a:ext cx="4245317" cy="3598863"/>
          </a:xfrm>
        </p:spPr>
      </p:pic>
    </p:spTree>
    <p:extLst>
      <p:ext uri="{BB962C8B-B14F-4D97-AF65-F5344CB8AC3E}">
        <p14:creationId xmlns:p14="http://schemas.microsoft.com/office/powerpoint/2010/main" val="3422758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5906-CD74-ED3B-7763-2ACBAB2D4BA1}"/>
              </a:ext>
            </a:extLst>
          </p:cNvPr>
          <p:cNvSpPr>
            <a:spLocks noGrp="1"/>
          </p:cNvSpPr>
          <p:nvPr>
            <p:ph type="title"/>
          </p:nvPr>
        </p:nvSpPr>
        <p:spPr/>
        <p:txBody>
          <a:bodyPr/>
          <a:lstStyle/>
          <a:p>
            <a:r>
              <a:rPr lang="en-GB" dirty="0"/>
              <a:t>An example</a:t>
            </a:r>
          </a:p>
        </p:txBody>
      </p:sp>
      <p:pic>
        <p:nvPicPr>
          <p:cNvPr id="5" name="Content Placeholder 4">
            <a:extLst>
              <a:ext uri="{FF2B5EF4-FFF2-40B4-BE49-F238E27FC236}">
                <a16:creationId xmlns:a16="http://schemas.microsoft.com/office/drawing/2014/main" id="{8F5923FA-40EC-9243-DCB5-1CCBE4463910}"/>
              </a:ext>
            </a:extLst>
          </p:cNvPr>
          <p:cNvPicPr>
            <a:picLocks noGrp="1" noChangeAspect="1"/>
          </p:cNvPicPr>
          <p:nvPr>
            <p:ph idx="1"/>
          </p:nvPr>
        </p:nvPicPr>
        <p:blipFill>
          <a:blip r:embed="rId2"/>
          <a:stretch>
            <a:fillRect/>
          </a:stretch>
        </p:blipFill>
        <p:spPr>
          <a:xfrm>
            <a:off x="2203704" y="2560320"/>
            <a:ext cx="6888437" cy="4116008"/>
          </a:xfrm>
        </p:spPr>
      </p:pic>
    </p:spTree>
    <p:extLst>
      <p:ext uri="{BB962C8B-B14F-4D97-AF65-F5344CB8AC3E}">
        <p14:creationId xmlns:p14="http://schemas.microsoft.com/office/powerpoint/2010/main" val="1175417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8A19-23A1-28DA-F174-4B3B2EB0A020}"/>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ABE35AED-6665-3442-3B0D-73CC715FD56C}"/>
              </a:ext>
            </a:extLst>
          </p:cNvPr>
          <p:cNvPicPr>
            <a:picLocks noGrp="1" noChangeAspect="1"/>
          </p:cNvPicPr>
          <p:nvPr>
            <p:ph idx="1"/>
          </p:nvPr>
        </p:nvPicPr>
        <p:blipFill>
          <a:blip r:embed="rId2"/>
          <a:stretch>
            <a:fillRect/>
          </a:stretch>
        </p:blipFill>
        <p:spPr>
          <a:xfrm>
            <a:off x="1088136" y="2391652"/>
            <a:ext cx="7830296" cy="3797620"/>
          </a:xfrm>
        </p:spPr>
      </p:pic>
    </p:spTree>
    <p:extLst>
      <p:ext uri="{BB962C8B-B14F-4D97-AF65-F5344CB8AC3E}">
        <p14:creationId xmlns:p14="http://schemas.microsoft.com/office/powerpoint/2010/main" val="2488141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7C21E-D88C-068A-4AF3-BC9E20C4E37B}"/>
              </a:ext>
            </a:extLst>
          </p:cNvPr>
          <p:cNvSpPr>
            <a:spLocks noGrp="1"/>
          </p:cNvSpPr>
          <p:nvPr>
            <p:ph type="title"/>
          </p:nvPr>
        </p:nvSpPr>
        <p:spPr/>
        <p:txBody>
          <a:bodyPr/>
          <a:lstStyle/>
          <a:p>
            <a:r>
              <a:rPr lang="en-GB" b="0" i="0" dirty="0">
                <a:effectLst/>
                <a:latin typeface="erdana"/>
              </a:rPr>
              <a:t>Naïve Bayes Classifier Algorithm</a:t>
            </a:r>
            <a:br>
              <a:rPr lang="en-GB" b="0" i="0" dirty="0">
                <a:effectLst/>
                <a:latin typeface="erdana"/>
              </a:rPr>
            </a:br>
            <a:endParaRPr lang="en-GB" dirty="0"/>
          </a:p>
        </p:txBody>
      </p:sp>
      <p:sp>
        <p:nvSpPr>
          <p:cNvPr id="3" name="Content Placeholder 2">
            <a:extLst>
              <a:ext uri="{FF2B5EF4-FFF2-40B4-BE49-F238E27FC236}">
                <a16:creationId xmlns:a16="http://schemas.microsoft.com/office/drawing/2014/main" id="{48D4E246-5E92-0CEC-4DD9-F2C85D08E19D}"/>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b="0" i="0" dirty="0">
                <a:solidFill>
                  <a:srgbClr val="000000"/>
                </a:solidFill>
                <a:effectLst/>
                <a:latin typeface="inter-regular"/>
              </a:rPr>
              <a:t>Naïve Bayes algorithm is a supervised learning algorithm, which is based on </a:t>
            </a:r>
            <a:r>
              <a:rPr lang="en-US" b="1" i="0" dirty="0">
                <a:solidFill>
                  <a:srgbClr val="000000"/>
                </a:solidFill>
                <a:effectLst/>
                <a:latin typeface="inter-bold"/>
              </a:rPr>
              <a:t>Bayes theorem</a:t>
            </a:r>
            <a:r>
              <a:rPr lang="en-US" b="0" i="0" dirty="0">
                <a:solidFill>
                  <a:srgbClr val="000000"/>
                </a:solidFill>
                <a:effectLst/>
                <a:latin typeface="inter-regular"/>
              </a:rPr>
              <a:t> and used for solving classification problems.</a:t>
            </a:r>
          </a:p>
          <a:p>
            <a:pPr algn="just">
              <a:buFont typeface="Arial" panose="020B0604020202020204" pitchFamily="34" charset="0"/>
              <a:buChar char="•"/>
            </a:pPr>
            <a:r>
              <a:rPr lang="en-US" b="0" i="0" dirty="0">
                <a:solidFill>
                  <a:srgbClr val="000000"/>
                </a:solidFill>
                <a:effectLst/>
                <a:latin typeface="inter-regular"/>
              </a:rPr>
              <a:t>It is mainly used in </a:t>
            </a:r>
            <a:r>
              <a:rPr lang="en-US" b="0" i="1" dirty="0">
                <a:solidFill>
                  <a:srgbClr val="000000"/>
                </a:solidFill>
                <a:effectLst/>
                <a:latin typeface="inter-regular"/>
              </a:rPr>
              <a:t>text classification</a:t>
            </a:r>
            <a:r>
              <a:rPr lang="en-US" b="0" i="0" dirty="0">
                <a:solidFill>
                  <a:srgbClr val="000000"/>
                </a:solidFill>
                <a:effectLst/>
                <a:latin typeface="inter-regular"/>
              </a:rPr>
              <a:t> that includes a high-dimensional training dataset.</a:t>
            </a:r>
          </a:p>
          <a:p>
            <a:pPr algn="just">
              <a:buFont typeface="Arial" panose="020B0604020202020204" pitchFamily="34" charset="0"/>
              <a:buChar char="•"/>
            </a:pPr>
            <a:r>
              <a:rPr lang="en-US" b="0" i="0" dirty="0">
                <a:solidFill>
                  <a:srgbClr val="000000"/>
                </a:solidFill>
                <a:effectLst/>
                <a:latin typeface="inter-regular"/>
              </a:rPr>
              <a:t>Naïve Bayes Classifier is one of the simple and most effective Classification algorithms which helps in building the fast machine learning models that can make quick predictions.</a:t>
            </a:r>
          </a:p>
          <a:p>
            <a:pPr algn="just">
              <a:buFont typeface="Arial" panose="020B0604020202020204" pitchFamily="34" charset="0"/>
              <a:buChar char="•"/>
            </a:pPr>
            <a:r>
              <a:rPr lang="en-US" b="1" i="0" dirty="0">
                <a:solidFill>
                  <a:srgbClr val="000000"/>
                </a:solidFill>
                <a:effectLst/>
                <a:latin typeface="inter-bold"/>
              </a:rPr>
              <a:t>It is a probabilistic classifier, which means it predicts on the basis of the probability of an object</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Some popular examples of Naïve Bayes Algorithm are </a:t>
            </a:r>
            <a:r>
              <a:rPr lang="en-US" b="1" i="0" dirty="0">
                <a:solidFill>
                  <a:srgbClr val="000000"/>
                </a:solidFill>
                <a:effectLst/>
                <a:latin typeface="inter-bold"/>
              </a:rPr>
              <a:t>spam filtration, Sentimental analysis, and classifying articles</a:t>
            </a:r>
            <a:r>
              <a:rPr lang="en-US" b="0" i="0" dirty="0">
                <a:solidFill>
                  <a:srgbClr val="000000"/>
                </a:solidFill>
                <a:effectLst/>
                <a:latin typeface="inter-regular"/>
              </a:rPr>
              <a:t>.</a:t>
            </a:r>
          </a:p>
          <a:p>
            <a:endParaRPr lang="en-GB" dirty="0"/>
          </a:p>
        </p:txBody>
      </p:sp>
    </p:spTree>
    <p:extLst>
      <p:ext uri="{BB962C8B-B14F-4D97-AF65-F5344CB8AC3E}">
        <p14:creationId xmlns:p14="http://schemas.microsoft.com/office/powerpoint/2010/main" val="2310031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0AEC-F08E-6283-8E5D-81BEDF1E37C0}"/>
              </a:ext>
            </a:extLst>
          </p:cNvPr>
          <p:cNvSpPr>
            <a:spLocks noGrp="1"/>
          </p:cNvSpPr>
          <p:nvPr>
            <p:ph type="title"/>
          </p:nvPr>
        </p:nvSpPr>
        <p:spPr/>
        <p:txBody>
          <a:bodyPr/>
          <a:lstStyle/>
          <a:p>
            <a:r>
              <a:rPr lang="en-GB" dirty="0"/>
              <a:t>Bayes Theorem</a:t>
            </a:r>
          </a:p>
        </p:txBody>
      </p:sp>
      <p:pic>
        <p:nvPicPr>
          <p:cNvPr id="5" name="Content Placeholder 4">
            <a:extLst>
              <a:ext uri="{FF2B5EF4-FFF2-40B4-BE49-F238E27FC236}">
                <a16:creationId xmlns:a16="http://schemas.microsoft.com/office/drawing/2014/main" id="{A2D3E923-ADC7-B10A-1E71-B22E4BF4492B}"/>
              </a:ext>
            </a:extLst>
          </p:cNvPr>
          <p:cNvPicPr>
            <a:picLocks noGrp="1" noChangeAspect="1"/>
          </p:cNvPicPr>
          <p:nvPr>
            <p:ph idx="1"/>
          </p:nvPr>
        </p:nvPicPr>
        <p:blipFill>
          <a:blip r:embed="rId2"/>
          <a:stretch>
            <a:fillRect/>
          </a:stretch>
        </p:blipFill>
        <p:spPr>
          <a:xfrm>
            <a:off x="813815" y="2336801"/>
            <a:ext cx="9613861" cy="2582672"/>
          </a:xfrm>
        </p:spPr>
      </p:pic>
      <p:pic>
        <p:nvPicPr>
          <p:cNvPr id="7" name="Picture 6">
            <a:extLst>
              <a:ext uri="{FF2B5EF4-FFF2-40B4-BE49-F238E27FC236}">
                <a16:creationId xmlns:a16="http://schemas.microsoft.com/office/drawing/2014/main" id="{FC2E0864-2750-4209-A799-2B9BE40ED02A}"/>
              </a:ext>
            </a:extLst>
          </p:cNvPr>
          <p:cNvPicPr>
            <a:picLocks noChangeAspect="1"/>
          </p:cNvPicPr>
          <p:nvPr/>
        </p:nvPicPr>
        <p:blipFill>
          <a:blip r:embed="rId3"/>
          <a:stretch>
            <a:fillRect/>
          </a:stretch>
        </p:blipFill>
        <p:spPr>
          <a:xfrm>
            <a:off x="813815" y="4919473"/>
            <a:ext cx="9613861" cy="749339"/>
          </a:xfrm>
          <a:prstGeom prst="rect">
            <a:avLst/>
          </a:prstGeom>
        </p:spPr>
      </p:pic>
    </p:spTree>
    <p:extLst>
      <p:ext uri="{BB962C8B-B14F-4D97-AF65-F5344CB8AC3E}">
        <p14:creationId xmlns:p14="http://schemas.microsoft.com/office/powerpoint/2010/main" val="2161910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983D-96D7-028E-4A46-D5CA6427FCF8}"/>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7C6DEF9D-F26F-DC6A-3339-46919BB64E09}"/>
              </a:ext>
            </a:extLst>
          </p:cNvPr>
          <p:cNvPicPr>
            <a:picLocks noGrp="1" noChangeAspect="1"/>
          </p:cNvPicPr>
          <p:nvPr>
            <p:ph idx="1"/>
          </p:nvPr>
        </p:nvPicPr>
        <p:blipFill>
          <a:blip r:embed="rId2"/>
          <a:stretch>
            <a:fillRect/>
          </a:stretch>
        </p:blipFill>
        <p:spPr>
          <a:xfrm>
            <a:off x="405288" y="636016"/>
            <a:ext cx="5551935" cy="3598863"/>
          </a:xfrm>
        </p:spPr>
      </p:pic>
      <p:pic>
        <p:nvPicPr>
          <p:cNvPr id="7" name="Picture 6">
            <a:extLst>
              <a:ext uri="{FF2B5EF4-FFF2-40B4-BE49-F238E27FC236}">
                <a16:creationId xmlns:a16="http://schemas.microsoft.com/office/drawing/2014/main" id="{9C0AAED9-F64E-7CFB-8ABE-27BF70C94BA7}"/>
              </a:ext>
            </a:extLst>
          </p:cNvPr>
          <p:cNvPicPr>
            <a:picLocks noChangeAspect="1"/>
          </p:cNvPicPr>
          <p:nvPr/>
        </p:nvPicPr>
        <p:blipFill>
          <a:blip r:embed="rId3"/>
          <a:stretch>
            <a:fillRect/>
          </a:stretch>
        </p:blipFill>
        <p:spPr>
          <a:xfrm>
            <a:off x="6096000" y="636016"/>
            <a:ext cx="4701445" cy="1682836"/>
          </a:xfrm>
          <a:prstGeom prst="rect">
            <a:avLst/>
          </a:prstGeom>
        </p:spPr>
      </p:pic>
      <p:pic>
        <p:nvPicPr>
          <p:cNvPr id="9" name="Picture 8">
            <a:extLst>
              <a:ext uri="{FF2B5EF4-FFF2-40B4-BE49-F238E27FC236}">
                <a16:creationId xmlns:a16="http://schemas.microsoft.com/office/drawing/2014/main" id="{2556B9E2-9770-19B1-F1D9-2159FBE17AE4}"/>
              </a:ext>
            </a:extLst>
          </p:cNvPr>
          <p:cNvPicPr>
            <a:picLocks noChangeAspect="1"/>
          </p:cNvPicPr>
          <p:nvPr/>
        </p:nvPicPr>
        <p:blipFill>
          <a:blip r:embed="rId4"/>
          <a:stretch>
            <a:fillRect/>
          </a:stretch>
        </p:blipFill>
        <p:spPr>
          <a:xfrm>
            <a:off x="6096000" y="2893550"/>
            <a:ext cx="4792885" cy="1739989"/>
          </a:xfrm>
          <a:prstGeom prst="rect">
            <a:avLst/>
          </a:prstGeom>
        </p:spPr>
      </p:pic>
      <p:pic>
        <p:nvPicPr>
          <p:cNvPr id="11" name="Picture 10">
            <a:extLst>
              <a:ext uri="{FF2B5EF4-FFF2-40B4-BE49-F238E27FC236}">
                <a16:creationId xmlns:a16="http://schemas.microsoft.com/office/drawing/2014/main" id="{D4D47996-62AB-D436-2142-17DD7E09485A}"/>
              </a:ext>
            </a:extLst>
          </p:cNvPr>
          <p:cNvPicPr>
            <a:picLocks noChangeAspect="1"/>
          </p:cNvPicPr>
          <p:nvPr/>
        </p:nvPicPr>
        <p:blipFill>
          <a:blip r:embed="rId5"/>
          <a:stretch>
            <a:fillRect/>
          </a:stretch>
        </p:blipFill>
        <p:spPr>
          <a:xfrm>
            <a:off x="405288" y="5167815"/>
            <a:ext cx="2463927" cy="1333569"/>
          </a:xfrm>
          <a:prstGeom prst="rect">
            <a:avLst/>
          </a:prstGeom>
        </p:spPr>
      </p:pic>
      <p:pic>
        <p:nvPicPr>
          <p:cNvPr id="13" name="Picture 12">
            <a:extLst>
              <a:ext uri="{FF2B5EF4-FFF2-40B4-BE49-F238E27FC236}">
                <a16:creationId xmlns:a16="http://schemas.microsoft.com/office/drawing/2014/main" id="{61E57783-3578-D1D8-B0B2-F36F0A9B34BF}"/>
              </a:ext>
            </a:extLst>
          </p:cNvPr>
          <p:cNvPicPr>
            <a:picLocks noChangeAspect="1"/>
          </p:cNvPicPr>
          <p:nvPr/>
        </p:nvPicPr>
        <p:blipFill>
          <a:blip r:embed="rId6"/>
          <a:stretch>
            <a:fillRect/>
          </a:stretch>
        </p:blipFill>
        <p:spPr>
          <a:xfrm>
            <a:off x="7066883" y="2544282"/>
            <a:ext cx="1949550" cy="349268"/>
          </a:xfrm>
          <a:prstGeom prst="rect">
            <a:avLst/>
          </a:prstGeom>
        </p:spPr>
      </p:pic>
      <p:pic>
        <p:nvPicPr>
          <p:cNvPr id="15" name="Picture 14">
            <a:extLst>
              <a:ext uri="{FF2B5EF4-FFF2-40B4-BE49-F238E27FC236}">
                <a16:creationId xmlns:a16="http://schemas.microsoft.com/office/drawing/2014/main" id="{78AEFD93-89D0-35A8-7801-4AF892B5E0FC}"/>
              </a:ext>
            </a:extLst>
          </p:cNvPr>
          <p:cNvPicPr>
            <a:picLocks noChangeAspect="1"/>
          </p:cNvPicPr>
          <p:nvPr/>
        </p:nvPicPr>
        <p:blipFill>
          <a:blip r:embed="rId7"/>
          <a:stretch>
            <a:fillRect/>
          </a:stretch>
        </p:blipFill>
        <p:spPr>
          <a:xfrm>
            <a:off x="3034608" y="6209269"/>
            <a:ext cx="2190863" cy="292115"/>
          </a:xfrm>
          <a:prstGeom prst="rect">
            <a:avLst/>
          </a:prstGeom>
        </p:spPr>
      </p:pic>
      <p:pic>
        <p:nvPicPr>
          <p:cNvPr id="17" name="Picture 16">
            <a:extLst>
              <a:ext uri="{FF2B5EF4-FFF2-40B4-BE49-F238E27FC236}">
                <a16:creationId xmlns:a16="http://schemas.microsoft.com/office/drawing/2014/main" id="{A376405F-574E-CE46-88D7-03B7962E3353}"/>
              </a:ext>
            </a:extLst>
          </p:cNvPr>
          <p:cNvPicPr>
            <a:picLocks noChangeAspect="1"/>
          </p:cNvPicPr>
          <p:nvPr/>
        </p:nvPicPr>
        <p:blipFill>
          <a:blip r:embed="rId8"/>
          <a:stretch>
            <a:fillRect/>
          </a:stretch>
        </p:blipFill>
        <p:spPr>
          <a:xfrm>
            <a:off x="5482586" y="6209268"/>
            <a:ext cx="2006703" cy="292115"/>
          </a:xfrm>
          <a:prstGeom prst="rect">
            <a:avLst/>
          </a:prstGeom>
        </p:spPr>
      </p:pic>
      <p:pic>
        <p:nvPicPr>
          <p:cNvPr id="19" name="Picture 18">
            <a:extLst>
              <a:ext uri="{FF2B5EF4-FFF2-40B4-BE49-F238E27FC236}">
                <a16:creationId xmlns:a16="http://schemas.microsoft.com/office/drawing/2014/main" id="{D9C38804-F4CA-DDD0-82B6-27D435766BBB}"/>
              </a:ext>
            </a:extLst>
          </p:cNvPr>
          <p:cNvPicPr>
            <a:picLocks noChangeAspect="1"/>
          </p:cNvPicPr>
          <p:nvPr/>
        </p:nvPicPr>
        <p:blipFill>
          <a:blip r:embed="rId9"/>
          <a:stretch>
            <a:fillRect/>
          </a:stretch>
        </p:blipFill>
        <p:spPr>
          <a:xfrm>
            <a:off x="7640479" y="5979944"/>
            <a:ext cx="3695890" cy="552478"/>
          </a:xfrm>
          <a:prstGeom prst="rect">
            <a:avLst/>
          </a:prstGeom>
        </p:spPr>
      </p:pic>
    </p:spTree>
    <p:extLst>
      <p:ext uri="{BB962C8B-B14F-4D97-AF65-F5344CB8AC3E}">
        <p14:creationId xmlns:p14="http://schemas.microsoft.com/office/powerpoint/2010/main" val="4222938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EE01-CFD3-E649-129F-76263B97E55E}"/>
              </a:ext>
            </a:extLst>
          </p:cNvPr>
          <p:cNvSpPr>
            <a:spLocks noGrp="1"/>
          </p:cNvSpPr>
          <p:nvPr>
            <p:ph type="title"/>
          </p:nvPr>
        </p:nvSpPr>
        <p:spPr/>
        <p:txBody>
          <a:bodyPr/>
          <a:lstStyle/>
          <a:p>
            <a:r>
              <a:rPr lang="en-GB" dirty="0"/>
              <a:t>Pros &amp; Cons</a:t>
            </a:r>
          </a:p>
        </p:txBody>
      </p:sp>
      <p:sp>
        <p:nvSpPr>
          <p:cNvPr id="3" name="Content Placeholder 2">
            <a:extLst>
              <a:ext uri="{FF2B5EF4-FFF2-40B4-BE49-F238E27FC236}">
                <a16:creationId xmlns:a16="http://schemas.microsoft.com/office/drawing/2014/main" id="{38AD62BC-D5F0-005F-0441-CCA56AAAD8EA}"/>
              </a:ext>
            </a:extLst>
          </p:cNvPr>
          <p:cNvSpPr>
            <a:spLocks noGrp="1"/>
          </p:cNvSpPr>
          <p:nvPr>
            <p:ph idx="1"/>
          </p:nvPr>
        </p:nvSpPr>
        <p:spPr>
          <a:xfrm>
            <a:off x="680321" y="2176272"/>
            <a:ext cx="9613861" cy="4608576"/>
          </a:xfrm>
        </p:spPr>
        <p:txBody>
          <a:bodyPr>
            <a:normAutofit fontScale="85000" lnSpcReduction="20000"/>
          </a:bodyPr>
          <a:lstStyle/>
          <a:p>
            <a:pPr marL="0" indent="0" algn="just">
              <a:buNone/>
            </a:pPr>
            <a:r>
              <a:rPr lang="en-US" dirty="0">
                <a:solidFill>
                  <a:srgbClr val="610B4B"/>
                </a:solidFill>
                <a:latin typeface="erdana"/>
              </a:rPr>
              <a:t>A</a:t>
            </a:r>
            <a:r>
              <a:rPr lang="en-US" b="0" i="0" dirty="0">
                <a:solidFill>
                  <a:srgbClr val="610B4B"/>
                </a:solidFill>
                <a:effectLst/>
                <a:latin typeface="erdana"/>
              </a:rPr>
              <a:t>dvantages of Naïve Bayes Classifier:</a:t>
            </a:r>
          </a:p>
          <a:p>
            <a:pPr marL="0" indent="0" algn="just">
              <a:buNone/>
            </a:pPr>
            <a:r>
              <a:rPr lang="en-US" b="0" i="0" dirty="0">
                <a:solidFill>
                  <a:srgbClr val="000000"/>
                </a:solidFill>
                <a:effectLst/>
                <a:latin typeface="inter-regular"/>
              </a:rPr>
              <a:t>Naïve Bayes is one of the fast and easy ML algorithms to predict a class of datasets.</a:t>
            </a:r>
          </a:p>
          <a:p>
            <a:pPr marL="0" indent="0" algn="just">
              <a:buNone/>
            </a:pPr>
            <a:r>
              <a:rPr lang="en-US" b="0" i="0" dirty="0">
                <a:solidFill>
                  <a:srgbClr val="000000"/>
                </a:solidFill>
                <a:effectLst/>
                <a:latin typeface="inter-regular"/>
              </a:rPr>
              <a:t>It can be used for Binary as well as Multi-class Classifications.</a:t>
            </a:r>
          </a:p>
          <a:p>
            <a:pPr marL="0" indent="0" algn="just">
              <a:buNone/>
            </a:pPr>
            <a:r>
              <a:rPr lang="en-US" b="0" i="0" dirty="0">
                <a:solidFill>
                  <a:srgbClr val="000000"/>
                </a:solidFill>
                <a:effectLst/>
                <a:latin typeface="inter-regular"/>
              </a:rPr>
              <a:t>It performs well in Multi-class predictions as compared to the other Algorithms.</a:t>
            </a:r>
          </a:p>
          <a:p>
            <a:pPr marL="0" indent="0" algn="just">
              <a:buNone/>
            </a:pPr>
            <a:r>
              <a:rPr lang="en-US" b="0" i="0" dirty="0">
                <a:solidFill>
                  <a:srgbClr val="000000"/>
                </a:solidFill>
                <a:effectLst/>
                <a:latin typeface="inter-regular"/>
              </a:rPr>
              <a:t>It is the most popular choice for </a:t>
            </a:r>
            <a:r>
              <a:rPr lang="en-US" b="1" i="0" dirty="0">
                <a:solidFill>
                  <a:srgbClr val="000000"/>
                </a:solidFill>
                <a:effectLst/>
                <a:latin typeface="inter-bold"/>
              </a:rPr>
              <a:t>text classification problems</a:t>
            </a:r>
            <a:r>
              <a:rPr lang="en-US" b="0" i="0" dirty="0">
                <a:solidFill>
                  <a:srgbClr val="000000"/>
                </a:solidFill>
                <a:effectLst/>
                <a:latin typeface="inter-regular"/>
              </a:rPr>
              <a:t>.</a:t>
            </a:r>
          </a:p>
          <a:p>
            <a:pPr marL="0" indent="0" algn="just">
              <a:buNone/>
            </a:pPr>
            <a:endParaRPr lang="en-US" b="0" i="0" dirty="0">
              <a:solidFill>
                <a:srgbClr val="000000"/>
              </a:solidFill>
              <a:effectLst/>
              <a:latin typeface="inter-regular"/>
            </a:endParaRPr>
          </a:p>
          <a:p>
            <a:pPr marL="0" indent="0" algn="just">
              <a:buNone/>
            </a:pPr>
            <a:r>
              <a:rPr lang="en-US" b="0" i="0" dirty="0">
                <a:solidFill>
                  <a:srgbClr val="610B4B"/>
                </a:solidFill>
                <a:effectLst/>
                <a:latin typeface="erdana"/>
              </a:rPr>
              <a:t>Disadvantages of Naïve Bayes Classifier</a:t>
            </a:r>
          </a:p>
          <a:p>
            <a:pPr marL="0" indent="0" algn="just">
              <a:buNone/>
            </a:pPr>
            <a:r>
              <a:rPr lang="en-US" b="0" i="0" dirty="0">
                <a:solidFill>
                  <a:srgbClr val="000000"/>
                </a:solidFill>
                <a:effectLst/>
                <a:latin typeface="inter-regular"/>
              </a:rPr>
              <a:t>Naive Bayes assumes that all features are independent or unrelated, so it cannot learn the relationship between features.</a:t>
            </a:r>
          </a:p>
          <a:p>
            <a:pPr marL="0" indent="0" algn="just">
              <a:buNone/>
            </a:pPr>
            <a:r>
              <a:rPr lang="en-US" b="0" i="0" dirty="0">
                <a:solidFill>
                  <a:srgbClr val="610B4B"/>
                </a:solidFill>
                <a:effectLst/>
                <a:latin typeface="erdana"/>
              </a:rPr>
              <a:t>Applications of Naïve Bayes Classifier:</a:t>
            </a:r>
          </a:p>
          <a:p>
            <a:pPr marL="0" indent="0" algn="just">
              <a:buNone/>
            </a:pPr>
            <a:r>
              <a:rPr lang="en-US" b="0" i="0" dirty="0">
                <a:solidFill>
                  <a:srgbClr val="000000"/>
                </a:solidFill>
                <a:effectLst/>
                <a:latin typeface="inter-regular"/>
              </a:rPr>
              <a:t>It is used for </a:t>
            </a:r>
            <a:r>
              <a:rPr lang="en-US" b="1" i="0" dirty="0">
                <a:solidFill>
                  <a:srgbClr val="000000"/>
                </a:solidFill>
                <a:effectLst/>
                <a:latin typeface="inter-bold"/>
              </a:rPr>
              <a:t>Credit Scoring</a:t>
            </a:r>
            <a:r>
              <a:rPr lang="en-US" b="0" i="0" dirty="0">
                <a:solidFill>
                  <a:srgbClr val="000000"/>
                </a:solidFill>
                <a:effectLst/>
                <a:latin typeface="inter-regular"/>
              </a:rPr>
              <a:t>.</a:t>
            </a:r>
          </a:p>
          <a:p>
            <a:pPr marL="0" indent="0" algn="just">
              <a:buNone/>
            </a:pPr>
            <a:r>
              <a:rPr lang="en-US" b="0" i="0" dirty="0">
                <a:solidFill>
                  <a:srgbClr val="000000"/>
                </a:solidFill>
                <a:effectLst/>
                <a:latin typeface="inter-regular"/>
              </a:rPr>
              <a:t>It is used in </a:t>
            </a:r>
            <a:r>
              <a:rPr lang="en-US" b="1" i="0" dirty="0">
                <a:solidFill>
                  <a:srgbClr val="000000"/>
                </a:solidFill>
                <a:effectLst/>
                <a:latin typeface="inter-bold"/>
              </a:rPr>
              <a:t>medical data classification</a:t>
            </a:r>
            <a:r>
              <a:rPr lang="en-US" b="0" i="0" dirty="0">
                <a:solidFill>
                  <a:srgbClr val="000000"/>
                </a:solidFill>
                <a:effectLst/>
                <a:latin typeface="inter-regular"/>
              </a:rPr>
              <a:t>.</a:t>
            </a:r>
          </a:p>
          <a:p>
            <a:pPr marL="0" indent="0" algn="just">
              <a:buNone/>
            </a:pPr>
            <a:r>
              <a:rPr lang="en-US" b="0" i="0" dirty="0">
                <a:solidFill>
                  <a:srgbClr val="000000"/>
                </a:solidFill>
                <a:effectLst/>
                <a:latin typeface="inter-regular"/>
              </a:rPr>
              <a:t>It can be used in </a:t>
            </a:r>
            <a:r>
              <a:rPr lang="en-US" b="1" i="0" dirty="0">
                <a:solidFill>
                  <a:srgbClr val="000000"/>
                </a:solidFill>
                <a:effectLst/>
                <a:latin typeface="inter-bold"/>
              </a:rPr>
              <a:t>real-time predictions</a:t>
            </a:r>
            <a:r>
              <a:rPr lang="en-US" b="0" i="0" dirty="0">
                <a:solidFill>
                  <a:srgbClr val="000000"/>
                </a:solidFill>
                <a:effectLst/>
                <a:latin typeface="inter-regular"/>
              </a:rPr>
              <a:t> because Naïve Bayes Classifier is an eager learner.</a:t>
            </a:r>
          </a:p>
          <a:p>
            <a:pPr marL="0" indent="0" algn="just">
              <a:buNone/>
            </a:pPr>
            <a:r>
              <a:rPr lang="en-US" b="0" i="0" dirty="0">
                <a:solidFill>
                  <a:srgbClr val="000000"/>
                </a:solidFill>
                <a:effectLst/>
                <a:latin typeface="inter-regular"/>
              </a:rPr>
              <a:t>It is used in Text classification such as </a:t>
            </a:r>
            <a:r>
              <a:rPr lang="en-US" b="1" i="0" dirty="0">
                <a:solidFill>
                  <a:srgbClr val="000000"/>
                </a:solidFill>
                <a:effectLst/>
                <a:latin typeface="inter-bold"/>
              </a:rPr>
              <a:t>Spam filtering</a:t>
            </a:r>
            <a:r>
              <a:rPr lang="en-US" b="0" i="0" dirty="0">
                <a:solidFill>
                  <a:srgbClr val="000000"/>
                </a:solidFill>
                <a:effectLst/>
                <a:latin typeface="inter-regular"/>
              </a:rPr>
              <a:t> and </a:t>
            </a:r>
            <a:r>
              <a:rPr lang="en-US" b="1" i="0" dirty="0">
                <a:solidFill>
                  <a:srgbClr val="000000"/>
                </a:solidFill>
                <a:effectLst/>
                <a:latin typeface="inter-bold"/>
              </a:rPr>
              <a:t>Sentiment analysis</a:t>
            </a:r>
            <a:r>
              <a:rPr lang="en-US" b="0" i="0" dirty="0">
                <a:solidFill>
                  <a:srgbClr val="000000"/>
                </a:solidFill>
                <a:effectLst/>
                <a:latin typeface="inter-regular"/>
              </a:rPr>
              <a:t>.</a:t>
            </a:r>
          </a:p>
          <a:p>
            <a:pPr marL="0" indent="0">
              <a:buNone/>
            </a:pPr>
            <a:endParaRPr lang="en-GB" dirty="0"/>
          </a:p>
        </p:txBody>
      </p:sp>
    </p:spTree>
    <p:extLst>
      <p:ext uri="{BB962C8B-B14F-4D97-AF65-F5344CB8AC3E}">
        <p14:creationId xmlns:p14="http://schemas.microsoft.com/office/powerpoint/2010/main" val="940212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794E-98E6-2218-0146-B7089701EE69}"/>
              </a:ext>
            </a:extLst>
          </p:cNvPr>
          <p:cNvSpPr>
            <a:spLocks noGrp="1"/>
          </p:cNvSpPr>
          <p:nvPr>
            <p:ph type="title"/>
          </p:nvPr>
        </p:nvSpPr>
        <p:spPr/>
        <p:txBody>
          <a:bodyPr/>
          <a:lstStyle/>
          <a:p>
            <a:r>
              <a:rPr lang="en-US" b="0" i="0" dirty="0">
                <a:effectLst/>
                <a:latin typeface="erdana"/>
              </a:rPr>
              <a:t>Types of Naïve Bayes Model:</a:t>
            </a:r>
            <a:br>
              <a:rPr lang="en-US" b="0" i="0" dirty="0">
                <a:effectLst/>
                <a:latin typeface="erdana"/>
              </a:rPr>
            </a:br>
            <a:endParaRPr lang="en-GB" dirty="0"/>
          </a:p>
        </p:txBody>
      </p:sp>
      <p:sp>
        <p:nvSpPr>
          <p:cNvPr id="3" name="Content Placeholder 2">
            <a:extLst>
              <a:ext uri="{FF2B5EF4-FFF2-40B4-BE49-F238E27FC236}">
                <a16:creationId xmlns:a16="http://schemas.microsoft.com/office/drawing/2014/main" id="{47F27E30-AA6D-B010-B348-D9DD7385AE06}"/>
              </a:ext>
            </a:extLst>
          </p:cNvPr>
          <p:cNvSpPr>
            <a:spLocks noGrp="1"/>
          </p:cNvSpPr>
          <p:nvPr>
            <p:ph idx="1"/>
          </p:nvPr>
        </p:nvSpPr>
        <p:spPr>
          <a:xfrm>
            <a:off x="680321" y="2336872"/>
            <a:ext cx="9981583" cy="4301671"/>
          </a:xfrm>
        </p:spPr>
        <p:txBody>
          <a:bodyPr>
            <a:normAutofit fontScale="92500"/>
          </a:bodyPr>
          <a:lstStyle/>
          <a:p>
            <a:pPr marL="0" indent="0" algn="just">
              <a:buNone/>
            </a:pPr>
            <a:r>
              <a:rPr lang="en-US" b="0" i="0" dirty="0">
                <a:solidFill>
                  <a:srgbClr val="333333"/>
                </a:solidFill>
                <a:effectLst/>
                <a:latin typeface="inter-regular"/>
              </a:rPr>
              <a:t>There are three types of Naive Bayes Model, which are given below:</a:t>
            </a:r>
          </a:p>
          <a:p>
            <a:pPr marL="0" indent="0" algn="just">
              <a:buNone/>
            </a:pPr>
            <a:r>
              <a:rPr lang="en-US" b="1" i="0" dirty="0">
                <a:solidFill>
                  <a:srgbClr val="000000"/>
                </a:solidFill>
                <a:effectLst/>
                <a:latin typeface="inter-bold"/>
              </a:rPr>
              <a:t>Gaussian</a:t>
            </a:r>
            <a:r>
              <a:rPr lang="en-US" b="0" i="0" dirty="0">
                <a:solidFill>
                  <a:srgbClr val="000000"/>
                </a:solidFill>
                <a:effectLst/>
                <a:latin typeface="inter-regular"/>
              </a:rPr>
              <a:t>: The Gaussian model assumes that features follow a normal distribution. This means if predictors take continuous values instead of discrete, then the model assumes that these values are sampled from the Gaussian distribution.</a:t>
            </a:r>
          </a:p>
          <a:p>
            <a:pPr marL="0" indent="0" algn="just">
              <a:buNone/>
            </a:pPr>
            <a:r>
              <a:rPr lang="en-US" b="1" i="0" dirty="0">
                <a:solidFill>
                  <a:srgbClr val="000000"/>
                </a:solidFill>
                <a:effectLst/>
                <a:latin typeface="inter-bold"/>
              </a:rPr>
              <a:t>Multinomial</a:t>
            </a:r>
            <a:r>
              <a:rPr lang="en-US" b="0" i="0" dirty="0">
                <a:solidFill>
                  <a:srgbClr val="000000"/>
                </a:solidFill>
                <a:effectLst/>
                <a:latin typeface="inter-regular"/>
              </a:rPr>
              <a:t>: The Multinomial Naïve Bayes classifier is used when the data is multinomial distributed. It is primarily used for document classification problems, it means a particular document belongs to which category such as Sports, Politics.</a:t>
            </a:r>
            <a:br>
              <a:rPr lang="en-US" b="0" i="0" dirty="0">
                <a:solidFill>
                  <a:srgbClr val="000000"/>
                </a:solidFill>
                <a:effectLst/>
                <a:latin typeface="inter-regular"/>
              </a:rPr>
            </a:br>
            <a:r>
              <a:rPr lang="en-US" b="0" i="0" dirty="0">
                <a:solidFill>
                  <a:srgbClr val="000000"/>
                </a:solidFill>
                <a:effectLst/>
                <a:latin typeface="inter-regular"/>
              </a:rPr>
              <a:t>The classifier uses the frequency of words for the predictors.</a:t>
            </a:r>
          </a:p>
          <a:p>
            <a:pPr marL="0" indent="0" algn="just">
              <a:buNone/>
            </a:pPr>
            <a:r>
              <a:rPr lang="en-US" b="1" i="0" dirty="0">
                <a:solidFill>
                  <a:srgbClr val="000000"/>
                </a:solidFill>
                <a:effectLst/>
                <a:latin typeface="inter-bold"/>
              </a:rPr>
              <a:t>Bernoulli</a:t>
            </a:r>
            <a:r>
              <a:rPr lang="en-US" b="0" i="0" dirty="0">
                <a:solidFill>
                  <a:srgbClr val="000000"/>
                </a:solidFill>
                <a:effectLst/>
                <a:latin typeface="inter-regular"/>
              </a:rPr>
              <a:t>: The Bernoulli classifier works similar to the Multinomial classifier, but the predictor variables are the independent Booleans variables. Such as if a particular word is present or not in a document. This model is also famous for document classification tasks.</a:t>
            </a:r>
          </a:p>
          <a:p>
            <a:pPr marL="0" indent="0">
              <a:buNone/>
            </a:pPr>
            <a:endParaRPr lang="en-GB" dirty="0"/>
          </a:p>
        </p:txBody>
      </p:sp>
    </p:spTree>
    <p:extLst>
      <p:ext uri="{BB962C8B-B14F-4D97-AF65-F5344CB8AC3E}">
        <p14:creationId xmlns:p14="http://schemas.microsoft.com/office/powerpoint/2010/main" val="3648910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8D64-5DDD-FB98-E90B-6A68828E3774}"/>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40CD64C2-750D-8090-CC6C-749D50D58DA2}"/>
              </a:ext>
            </a:extLst>
          </p:cNvPr>
          <p:cNvPicPr>
            <a:picLocks noGrp="1" noChangeAspect="1"/>
          </p:cNvPicPr>
          <p:nvPr>
            <p:ph idx="1"/>
          </p:nvPr>
        </p:nvPicPr>
        <p:blipFill>
          <a:blip r:embed="rId2"/>
          <a:stretch>
            <a:fillRect/>
          </a:stretch>
        </p:blipFill>
        <p:spPr>
          <a:xfrm>
            <a:off x="950976" y="2597106"/>
            <a:ext cx="8586216" cy="2880149"/>
          </a:xfrm>
        </p:spPr>
      </p:pic>
    </p:spTree>
    <p:extLst>
      <p:ext uri="{BB962C8B-B14F-4D97-AF65-F5344CB8AC3E}">
        <p14:creationId xmlns:p14="http://schemas.microsoft.com/office/powerpoint/2010/main" val="289933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006E-31E5-24D8-BBF4-098A6761DF2C}"/>
              </a:ext>
            </a:extLst>
          </p:cNvPr>
          <p:cNvSpPr>
            <a:spLocks noGrp="1"/>
          </p:cNvSpPr>
          <p:nvPr>
            <p:ph type="title"/>
          </p:nvPr>
        </p:nvSpPr>
        <p:spPr/>
        <p:txBody>
          <a:bodyPr>
            <a:normAutofit fontScale="90000"/>
          </a:bodyPr>
          <a:lstStyle/>
          <a:p>
            <a:r>
              <a:rPr lang="en-US" b="0" i="0" dirty="0">
                <a:effectLst/>
                <a:latin typeface="erdana"/>
              </a:rPr>
              <a:t>K-Nearest Neighbor(KNN) Algorithm for Machine Learning</a:t>
            </a:r>
            <a:br>
              <a:rPr lang="en-US" b="0" i="0" dirty="0">
                <a:effectLst/>
                <a:latin typeface="erdana"/>
              </a:rPr>
            </a:br>
            <a:endParaRPr lang="en-GB" dirty="0"/>
          </a:p>
        </p:txBody>
      </p:sp>
      <p:sp>
        <p:nvSpPr>
          <p:cNvPr id="3" name="Content Placeholder 2">
            <a:extLst>
              <a:ext uri="{FF2B5EF4-FFF2-40B4-BE49-F238E27FC236}">
                <a16:creationId xmlns:a16="http://schemas.microsoft.com/office/drawing/2014/main" id="{EE38AACD-93E4-CC00-3B4A-5F21BF38D111}"/>
              </a:ext>
            </a:extLst>
          </p:cNvPr>
          <p:cNvSpPr>
            <a:spLocks noGrp="1"/>
          </p:cNvSpPr>
          <p:nvPr>
            <p:ph idx="1"/>
          </p:nvPr>
        </p:nvSpPr>
        <p:spPr/>
        <p:txBody>
          <a:bodyPr>
            <a:normAutofit fontScale="70000" lnSpcReduction="20000"/>
          </a:bodyPr>
          <a:lstStyle/>
          <a:p>
            <a:pPr algn="just">
              <a:buFont typeface="Arial" panose="020B0604020202020204" pitchFamily="34" charset="0"/>
              <a:buChar char="•"/>
            </a:pPr>
            <a:r>
              <a:rPr lang="en-US" b="0" i="0" dirty="0">
                <a:solidFill>
                  <a:srgbClr val="000000"/>
                </a:solidFill>
                <a:effectLst/>
                <a:latin typeface="inter-regular"/>
              </a:rPr>
              <a:t>K-Nearest Neighbor is one of the simplest Machine Learning algorithms based on Supervised Learning technique.</a:t>
            </a:r>
          </a:p>
          <a:p>
            <a:pPr algn="just">
              <a:buFont typeface="Arial" panose="020B0604020202020204" pitchFamily="34" charset="0"/>
              <a:buChar char="•"/>
            </a:pPr>
            <a:r>
              <a:rPr lang="en-US"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pPr algn="just">
              <a:buFont typeface="Arial" panose="020B0604020202020204" pitchFamily="34" charset="0"/>
              <a:buChar char="•"/>
            </a:pPr>
            <a:r>
              <a:rPr lang="en-US"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pPr algn="just">
              <a:buFont typeface="Arial" panose="020B0604020202020204" pitchFamily="34" charset="0"/>
              <a:buChar char="•"/>
            </a:pPr>
            <a:r>
              <a:rPr lang="en-US" b="0" i="0" dirty="0">
                <a:solidFill>
                  <a:srgbClr val="000000"/>
                </a:solidFill>
                <a:effectLst/>
                <a:latin typeface="inter-regular"/>
              </a:rPr>
              <a:t>K-NN algorithm can be used for Regression as well as for Classification but mostly it is used for the Classification problems.</a:t>
            </a:r>
          </a:p>
          <a:p>
            <a:pPr algn="just">
              <a:buFont typeface="Arial" panose="020B0604020202020204" pitchFamily="34" charset="0"/>
              <a:buChar char="•"/>
            </a:pPr>
            <a:r>
              <a:rPr lang="en-US" b="0" i="0" dirty="0">
                <a:solidFill>
                  <a:srgbClr val="000000"/>
                </a:solidFill>
                <a:effectLst/>
                <a:latin typeface="inter-regular"/>
              </a:rPr>
              <a:t>K-NN is a </a:t>
            </a:r>
            <a:r>
              <a:rPr lang="en-US" b="1" i="0" dirty="0">
                <a:solidFill>
                  <a:srgbClr val="000000"/>
                </a:solidFill>
                <a:effectLst/>
                <a:latin typeface="inter-bold"/>
              </a:rPr>
              <a:t>non-parametric algorithm</a:t>
            </a:r>
            <a:r>
              <a:rPr lang="en-US" b="0" i="0" dirty="0">
                <a:solidFill>
                  <a:srgbClr val="000000"/>
                </a:solidFill>
                <a:effectLst/>
                <a:latin typeface="inter-regular"/>
              </a:rPr>
              <a:t>, which means it does not make any assumption on underlying data.</a:t>
            </a:r>
          </a:p>
          <a:p>
            <a:pPr algn="just">
              <a:buFont typeface="Arial" panose="020B0604020202020204" pitchFamily="34" charset="0"/>
              <a:buChar char="•"/>
            </a:pPr>
            <a:r>
              <a:rPr lang="en-US" b="0" i="0" dirty="0">
                <a:solidFill>
                  <a:srgbClr val="000000"/>
                </a:solidFill>
                <a:effectLst/>
                <a:latin typeface="inter-regular"/>
              </a:rPr>
              <a:t>It is also called a </a:t>
            </a:r>
            <a:r>
              <a:rPr lang="en-US" b="1" i="0" dirty="0">
                <a:solidFill>
                  <a:srgbClr val="000000"/>
                </a:solidFill>
                <a:effectLst/>
                <a:latin typeface="inter-bold"/>
              </a:rPr>
              <a:t>lazy learner algorithm</a:t>
            </a:r>
            <a:r>
              <a:rPr lang="en-US" b="0" i="0" dirty="0">
                <a:solidFill>
                  <a:srgbClr val="000000"/>
                </a:solidFill>
                <a:effectLst/>
                <a:latin typeface="inter-regular"/>
              </a:rPr>
              <a:t> because it does not learn from the training set immediately instead it stores the dataset and at the time of classification, it performs an action on the dataset.</a:t>
            </a:r>
          </a:p>
          <a:p>
            <a:pPr algn="just">
              <a:buFont typeface="Arial" panose="020B0604020202020204" pitchFamily="34" charset="0"/>
              <a:buChar char="•"/>
            </a:pPr>
            <a:r>
              <a:rPr lang="en-US" b="0" i="0" dirty="0">
                <a:solidFill>
                  <a:srgbClr val="000000"/>
                </a:solidFill>
                <a:effectLst/>
                <a:latin typeface="inter-regular"/>
              </a:rPr>
              <a:t>KNN algorithm at the training phase just stores the dataset and when it gets new data, then it classifies that data into a category that is much similar to the new data.</a:t>
            </a:r>
          </a:p>
          <a:p>
            <a:endParaRPr lang="en-GB" dirty="0"/>
          </a:p>
        </p:txBody>
      </p:sp>
    </p:spTree>
    <p:extLst>
      <p:ext uri="{BB962C8B-B14F-4D97-AF65-F5344CB8AC3E}">
        <p14:creationId xmlns:p14="http://schemas.microsoft.com/office/powerpoint/2010/main" val="1786205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EE6E-D4C4-6841-2AA8-03C38484F375}"/>
              </a:ext>
            </a:extLst>
          </p:cNvPr>
          <p:cNvSpPr>
            <a:spLocks noGrp="1"/>
          </p:cNvSpPr>
          <p:nvPr>
            <p:ph type="title"/>
          </p:nvPr>
        </p:nvSpPr>
        <p:spPr/>
        <p:txBody>
          <a:bodyPr>
            <a:normAutofit fontScale="90000"/>
          </a:bodyPr>
          <a:lstStyle/>
          <a:p>
            <a:br>
              <a:rPr lang="en-GB" dirty="0"/>
            </a:br>
            <a:r>
              <a:rPr lang="en-GB" dirty="0"/>
              <a:t>Decision making</a:t>
            </a:r>
            <a:br>
              <a:rPr lang="en-GB" dirty="0"/>
            </a:br>
            <a:endParaRPr lang="en-GB" dirty="0"/>
          </a:p>
        </p:txBody>
      </p:sp>
      <p:pic>
        <p:nvPicPr>
          <p:cNvPr id="5" name="Content Placeholder 4">
            <a:extLst>
              <a:ext uri="{FF2B5EF4-FFF2-40B4-BE49-F238E27FC236}">
                <a16:creationId xmlns:a16="http://schemas.microsoft.com/office/drawing/2014/main" id="{79C78380-731A-547F-13F3-1B89CA663F4B}"/>
              </a:ext>
            </a:extLst>
          </p:cNvPr>
          <p:cNvPicPr>
            <a:picLocks noGrp="1" noChangeAspect="1"/>
          </p:cNvPicPr>
          <p:nvPr>
            <p:ph idx="1"/>
          </p:nvPr>
        </p:nvPicPr>
        <p:blipFill>
          <a:blip r:embed="rId2"/>
          <a:stretch>
            <a:fillRect/>
          </a:stretch>
        </p:blipFill>
        <p:spPr>
          <a:xfrm>
            <a:off x="1041099" y="2027208"/>
            <a:ext cx="9253083" cy="4347712"/>
          </a:xfrm>
        </p:spPr>
      </p:pic>
    </p:spTree>
    <p:extLst>
      <p:ext uri="{BB962C8B-B14F-4D97-AF65-F5344CB8AC3E}">
        <p14:creationId xmlns:p14="http://schemas.microsoft.com/office/powerpoint/2010/main" val="351809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59E5-79C6-D180-493D-8A710A929A96}"/>
              </a:ext>
            </a:extLst>
          </p:cNvPr>
          <p:cNvSpPr>
            <a:spLocks noGrp="1"/>
          </p:cNvSpPr>
          <p:nvPr>
            <p:ph type="title"/>
          </p:nvPr>
        </p:nvSpPr>
        <p:spPr/>
        <p:txBody>
          <a:bodyPr/>
          <a:lstStyle/>
          <a:p>
            <a:r>
              <a:rPr lang="en-GB" dirty="0"/>
              <a:t>ML algorithms</a:t>
            </a:r>
          </a:p>
        </p:txBody>
      </p:sp>
      <p:pic>
        <p:nvPicPr>
          <p:cNvPr id="5" name="Content Placeholder 4">
            <a:extLst>
              <a:ext uri="{FF2B5EF4-FFF2-40B4-BE49-F238E27FC236}">
                <a16:creationId xmlns:a16="http://schemas.microsoft.com/office/drawing/2014/main" id="{C4CDBA48-4672-EF1D-DFAC-437F58F4A652}"/>
              </a:ext>
            </a:extLst>
          </p:cNvPr>
          <p:cNvPicPr>
            <a:picLocks noGrp="1" noChangeAspect="1"/>
          </p:cNvPicPr>
          <p:nvPr>
            <p:ph idx="1"/>
          </p:nvPr>
        </p:nvPicPr>
        <p:blipFill>
          <a:blip r:embed="rId2"/>
          <a:stretch>
            <a:fillRect/>
          </a:stretch>
        </p:blipFill>
        <p:spPr>
          <a:xfrm>
            <a:off x="725724" y="2087593"/>
            <a:ext cx="9568458" cy="4333850"/>
          </a:xfrm>
        </p:spPr>
      </p:pic>
    </p:spTree>
    <p:extLst>
      <p:ext uri="{BB962C8B-B14F-4D97-AF65-F5344CB8AC3E}">
        <p14:creationId xmlns:p14="http://schemas.microsoft.com/office/powerpoint/2010/main" val="4147858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BC6-6318-45D7-E35F-7AA398C828D9}"/>
              </a:ext>
            </a:extLst>
          </p:cNvPr>
          <p:cNvSpPr>
            <a:spLocks noGrp="1"/>
          </p:cNvSpPr>
          <p:nvPr>
            <p:ph type="title"/>
          </p:nvPr>
        </p:nvSpPr>
        <p:spPr/>
        <p:txBody>
          <a:bodyPr/>
          <a:lstStyle/>
          <a:p>
            <a:r>
              <a:rPr lang="en-GB" dirty="0"/>
              <a:t>Categorization</a:t>
            </a:r>
          </a:p>
        </p:txBody>
      </p:sp>
      <p:pic>
        <p:nvPicPr>
          <p:cNvPr id="5" name="Content Placeholder 4">
            <a:extLst>
              <a:ext uri="{FF2B5EF4-FFF2-40B4-BE49-F238E27FC236}">
                <a16:creationId xmlns:a16="http://schemas.microsoft.com/office/drawing/2014/main" id="{540F7C32-3FC5-3EFB-708B-D96A4C6E1B43}"/>
              </a:ext>
            </a:extLst>
          </p:cNvPr>
          <p:cNvPicPr>
            <a:picLocks noGrp="1" noChangeAspect="1"/>
          </p:cNvPicPr>
          <p:nvPr>
            <p:ph idx="1"/>
          </p:nvPr>
        </p:nvPicPr>
        <p:blipFill>
          <a:blip r:embed="rId2"/>
          <a:stretch>
            <a:fillRect/>
          </a:stretch>
        </p:blipFill>
        <p:spPr>
          <a:xfrm>
            <a:off x="680321" y="2092866"/>
            <a:ext cx="9878411" cy="3608722"/>
          </a:xfrm>
        </p:spPr>
      </p:pic>
    </p:spTree>
    <p:extLst>
      <p:ext uri="{BB962C8B-B14F-4D97-AF65-F5344CB8AC3E}">
        <p14:creationId xmlns:p14="http://schemas.microsoft.com/office/powerpoint/2010/main" val="2334867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4CCD-B1F8-A31C-CCE7-CE03157DCF9A}"/>
              </a:ext>
            </a:extLst>
          </p:cNvPr>
          <p:cNvSpPr>
            <a:spLocks noGrp="1"/>
          </p:cNvSpPr>
          <p:nvPr>
            <p:ph type="title"/>
          </p:nvPr>
        </p:nvSpPr>
        <p:spPr/>
        <p:txBody>
          <a:bodyPr/>
          <a:lstStyle/>
          <a:p>
            <a:r>
              <a:rPr lang="en-GB" dirty="0"/>
              <a:t>Algorithm</a:t>
            </a:r>
          </a:p>
        </p:txBody>
      </p:sp>
      <p:pic>
        <p:nvPicPr>
          <p:cNvPr id="5" name="Content Placeholder 4">
            <a:extLst>
              <a:ext uri="{FF2B5EF4-FFF2-40B4-BE49-F238E27FC236}">
                <a16:creationId xmlns:a16="http://schemas.microsoft.com/office/drawing/2014/main" id="{3308B0B7-5041-C986-B441-1C0B4A8406F6}"/>
              </a:ext>
            </a:extLst>
          </p:cNvPr>
          <p:cNvPicPr>
            <a:picLocks noGrp="1" noChangeAspect="1"/>
          </p:cNvPicPr>
          <p:nvPr>
            <p:ph idx="1"/>
          </p:nvPr>
        </p:nvPicPr>
        <p:blipFill>
          <a:blip r:embed="rId2"/>
          <a:stretch>
            <a:fillRect/>
          </a:stretch>
        </p:blipFill>
        <p:spPr>
          <a:xfrm>
            <a:off x="680321" y="2001328"/>
            <a:ext cx="9749015" cy="3934335"/>
          </a:xfrm>
        </p:spPr>
      </p:pic>
    </p:spTree>
    <p:extLst>
      <p:ext uri="{BB962C8B-B14F-4D97-AF65-F5344CB8AC3E}">
        <p14:creationId xmlns:p14="http://schemas.microsoft.com/office/powerpoint/2010/main" val="1947309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171B-4CE9-6B65-D6BE-836653F0E04D}"/>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69E3A5CD-39CD-34C1-AE50-E21E11276BA5}"/>
              </a:ext>
            </a:extLst>
          </p:cNvPr>
          <p:cNvPicPr>
            <a:picLocks noGrp="1" noChangeAspect="1"/>
          </p:cNvPicPr>
          <p:nvPr>
            <p:ph idx="1"/>
          </p:nvPr>
        </p:nvPicPr>
        <p:blipFill>
          <a:blip r:embed="rId2"/>
          <a:stretch>
            <a:fillRect/>
          </a:stretch>
        </p:blipFill>
        <p:spPr>
          <a:xfrm>
            <a:off x="750499" y="2122098"/>
            <a:ext cx="9756475" cy="4450721"/>
          </a:xfrm>
        </p:spPr>
      </p:pic>
    </p:spTree>
    <p:extLst>
      <p:ext uri="{BB962C8B-B14F-4D97-AF65-F5344CB8AC3E}">
        <p14:creationId xmlns:p14="http://schemas.microsoft.com/office/powerpoint/2010/main" val="65944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5E4A-82DF-C0F3-1F4F-9AD15F02AE71}"/>
              </a:ext>
            </a:extLst>
          </p:cNvPr>
          <p:cNvSpPr>
            <a:spLocks noGrp="1"/>
          </p:cNvSpPr>
          <p:nvPr>
            <p:ph type="title"/>
          </p:nvPr>
        </p:nvSpPr>
        <p:spPr/>
        <p:txBody>
          <a:bodyPr/>
          <a:lstStyle/>
          <a:p>
            <a:r>
              <a:rPr lang="en-GB" dirty="0"/>
              <a:t>Pros &amp; Cons</a:t>
            </a:r>
          </a:p>
        </p:txBody>
      </p:sp>
      <p:pic>
        <p:nvPicPr>
          <p:cNvPr id="5" name="Content Placeholder 4">
            <a:extLst>
              <a:ext uri="{FF2B5EF4-FFF2-40B4-BE49-F238E27FC236}">
                <a16:creationId xmlns:a16="http://schemas.microsoft.com/office/drawing/2014/main" id="{26F758E7-7A3D-F3D3-4A84-1988E07C7C05}"/>
              </a:ext>
            </a:extLst>
          </p:cNvPr>
          <p:cNvPicPr>
            <a:picLocks noGrp="1" noChangeAspect="1"/>
          </p:cNvPicPr>
          <p:nvPr>
            <p:ph idx="1"/>
          </p:nvPr>
        </p:nvPicPr>
        <p:blipFill>
          <a:blip r:embed="rId2"/>
          <a:stretch>
            <a:fillRect/>
          </a:stretch>
        </p:blipFill>
        <p:spPr>
          <a:xfrm>
            <a:off x="389940" y="2622430"/>
            <a:ext cx="10052508" cy="3028562"/>
          </a:xfrm>
        </p:spPr>
      </p:pic>
    </p:spTree>
    <p:extLst>
      <p:ext uri="{BB962C8B-B14F-4D97-AF65-F5344CB8AC3E}">
        <p14:creationId xmlns:p14="http://schemas.microsoft.com/office/powerpoint/2010/main" val="1383216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B0AF-A4C8-52BA-87BB-9904E27BAAB9}"/>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4B23C9DE-8257-3DE9-9E9C-DC3BA8C2EE16}"/>
              </a:ext>
            </a:extLst>
          </p:cNvPr>
          <p:cNvPicPr>
            <a:picLocks noGrp="1" noChangeAspect="1"/>
          </p:cNvPicPr>
          <p:nvPr>
            <p:ph idx="1"/>
          </p:nvPr>
        </p:nvPicPr>
        <p:blipFill>
          <a:blip r:embed="rId2"/>
          <a:stretch>
            <a:fillRect/>
          </a:stretch>
        </p:blipFill>
        <p:spPr>
          <a:xfrm>
            <a:off x="813096" y="2588595"/>
            <a:ext cx="7564871" cy="1816091"/>
          </a:xfrm>
        </p:spPr>
      </p:pic>
    </p:spTree>
    <p:extLst>
      <p:ext uri="{BB962C8B-B14F-4D97-AF65-F5344CB8AC3E}">
        <p14:creationId xmlns:p14="http://schemas.microsoft.com/office/powerpoint/2010/main" val="4200960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8856-1259-A969-66A1-98FD1E7784E8}"/>
              </a:ext>
            </a:extLst>
          </p:cNvPr>
          <p:cNvSpPr>
            <a:spLocks noGrp="1"/>
          </p:cNvSpPr>
          <p:nvPr>
            <p:ph type="title"/>
          </p:nvPr>
        </p:nvSpPr>
        <p:spPr/>
        <p:txBody>
          <a:bodyPr/>
          <a:lstStyle/>
          <a:p>
            <a:r>
              <a:rPr lang="en-GB" b="0" i="0" dirty="0">
                <a:effectLst/>
                <a:latin typeface="erdana"/>
              </a:rPr>
              <a:t>Support Vector Machine Algorithm</a:t>
            </a:r>
            <a:br>
              <a:rPr lang="en-GB" b="0" i="0" dirty="0">
                <a:effectLst/>
                <a:latin typeface="erdana"/>
              </a:rPr>
            </a:br>
            <a:endParaRPr lang="en-GB" dirty="0"/>
          </a:p>
        </p:txBody>
      </p:sp>
      <p:sp>
        <p:nvSpPr>
          <p:cNvPr id="3" name="Content Placeholder 2">
            <a:extLst>
              <a:ext uri="{FF2B5EF4-FFF2-40B4-BE49-F238E27FC236}">
                <a16:creationId xmlns:a16="http://schemas.microsoft.com/office/drawing/2014/main" id="{F11193FE-0FD0-CF66-82B9-39F0A099671E}"/>
              </a:ext>
            </a:extLst>
          </p:cNvPr>
          <p:cNvSpPr>
            <a:spLocks noGrp="1"/>
          </p:cNvSpPr>
          <p:nvPr>
            <p:ph idx="1"/>
          </p:nvPr>
        </p:nvSpPr>
        <p:spPr/>
        <p:txBody>
          <a:bodyPr>
            <a:normAutofit fontScale="85000" lnSpcReduction="10000"/>
          </a:bodyPr>
          <a:lstStyle/>
          <a:p>
            <a:pPr algn="just"/>
            <a:r>
              <a:rPr lang="en-US"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p>
          <a:p>
            <a:pPr algn="just"/>
            <a:r>
              <a:rPr lang="en-US"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b="0" i="0" dirty="0">
                <a:solidFill>
                  <a:srgbClr val="333333"/>
                </a:solidFill>
                <a:effectLst/>
                <a:latin typeface="inter-regular"/>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a:p>
            <a:pPr algn="just"/>
            <a:r>
              <a:rPr lang="en-US" b="0" i="0" dirty="0">
                <a:solidFill>
                  <a:srgbClr val="333333"/>
                </a:solidFill>
                <a:effectLst/>
                <a:latin typeface="inter-regular"/>
              </a:rPr>
              <a:t>SVM algorithm can be used for </a:t>
            </a:r>
            <a:r>
              <a:rPr lang="en-US" b="1" i="0" dirty="0">
                <a:solidFill>
                  <a:srgbClr val="333333"/>
                </a:solidFill>
                <a:effectLst/>
                <a:latin typeface="inter-bold"/>
              </a:rPr>
              <a:t>Face detection, image classification, text categorization,</a:t>
            </a:r>
            <a:r>
              <a:rPr lang="en-US" b="0" i="0" dirty="0">
                <a:solidFill>
                  <a:srgbClr val="333333"/>
                </a:solidFill>
                <a:effectLst/>
                <a:latin typeface="inter-regular"/>
              </a:rPr>
              <a:t> etc.</a:t>
            </a:r>
          </a:p>
          <a:p>
            <a:endParaRPr lang="en-GB" dirty="0"/>
          </a:p>
        </p:txBody>
      </p:sp>
    </p:spTree>
    <p:extLst>
      <p:ext uri="{BB962C8B-B14F-4D97-AF65-F5344CB8AC3E}">
        <p14:creationId xmlns:p14="http://schemas.microsoft.com/office/powerpoint/2010/main" val="291451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8709-473D-22DA-5724-F708AD47B725}"/>
              </a:ext>
            </a:extLst>
          </p:cNvPr>
          <p:cNvSpPr>
            <a:spLocks noGrp="1"/>
          </p:cNvSpPr>
          <p:nvPr>
            <p:ph type="title"/>
          </p:nvPr>
        </p:nvSpPr>
        <p:spPr/>
        <p:txBody>
          <a:bodyPr/>
          <a:lstStyle/>
          <a:p>
            <a:r>
              <a:rPr lang="en-GB" dirty="0"/>
              <a:t>Calculating Support Vectors</a:t>
            </a:r>
          </a:p>
        </p:txBody>
      </p:sp>
      <p:sp>
        <p:nvSpPr>
          <p:cNvPr id="3" name="Content Placeholder 2">
            <a:extLst>
              <a:ext uri="{FF2B5EF4-FFF2-40B4-BE49-F238E27FC236}">
                <a16:creationId xmlns:a16="http://schemas.microsoft.com/office/drawing/2014/main" id="{8C8E2F9F-46E8-A861-7DAE-F1BA686F224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D5FFCB3-461C-D5D5-AEAC-22B59F862C19}"/>
              </a:ext>
            </a:extLst>
          </p:cNvPr>
          <p:cNvPicPr>
            <a:picLocks noChangeAspect="1"/>
          </p:cNvPicPr>
          <p:nvPr/>
        </p:nvPicPr>
        <p:blipFill>
          <a:blip r:embed="rId2"/>
          <a:stretch>
            <a:fillRect/>
          </a:stretch>
        </p:blipFill>
        <p:spPr>
          <a:xfrm>
            <a:off x="603504" y="1991134"/>
            <a:ext cx="9334062" cy="3945055"/>
          </a:xfrm>
          <a:prstGeom prst="rect">
            <a:avLst/>
          </a:prstGeom>
        </p:spPr>
      </p:pic>
    </p:spTree>
    <p:extLst>
      <p:ext uri="{BB962C8B-B14F-4D97-AF65-F5344CB8AC3E}">
        <p14:creationId xmlns:p14="http://schemas.microsoft.com/office/powerpoint/2010/main" val="401703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ABF9-AF7B-02F1-C770-B5179FD2AAD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F775C89-0BC2-6349-04D4-7F7602390A22}"/>
              </a:ext>
            </a:extLst>
          </p:cNvPr>
          <p:cNvPicPr>
            <a:picLocks noGrp="1" noChangeAspect="1"/>
          </p:cNvPicPr>
          <p:nvPr>
            <p:ph idx="1"/>
          </p:nvPr>
        </p:nvPicPr>
        <p:blipFill>
          <a:blip r:embed="rId2"/>
          <a:stretch>
            <a:fillRect/>
          </a:stretch>
        </p:blipFill>
        <p:spPr>
          <a:xfrm>
            <a:off x="0" y="603504"/>
            <a:ext cx="11237976" cy="2704978"/>
          </a:xfrm>
        </p:spPr>
      </p:pic>
      <p:pic>
        <p:nvPicPr>
          <p:cNvPr id="7" name="Picture 6">
            <a:extLst>
              <a:ext uri="{FF2B5EF4-FFF2-40B4-BE49-F238E27FC236}">
                <a16:creationId xmlns:a16="http://schemas.microsoft.com/office/drawing/2014/main" id="{C061F78E-70D3-ED7F-E366-3785D33411DA}"/>
              </a:ext>
            </a:extLst>
          </p:cNvPr>
          <p:cNvPicPr>
            <a:picLocks noChangeAspect="1"/>
          </p:cNvPicPr>
          <p:nvPr/>
        </p:nvPicPr>
        <p:blipFill>
          <a:blip r:embed="rId3"/>
          <a:stretch>
            <a:fillRect/>
          </a:stretch>
        </p:blipFill>
        <p:spPr>
          <a:xfrm>
            <a:off x="297180" y="3704090"/>
            <a:ext cx="10643615" cy="2482978"/>
          </a:xfrm>
          <a:prstGeom prst="rect">
            <a:avLst/>
          </a:prstGeom>
        </p:spPr>
      </p:pic>
    </p:spTree>
    <p:extLst>
      <p:ext uri="{BB962C8B-B14F-4D97-AF65-F5344CB8AC3E}">
        <p14:creationId xmlns:p14="http://schemas.microsoft.com/office/powerpoint/2010/main" val="83142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EAB4-B054-CD25-EFC6-0FECC39FC448}"/>
              </a:ext>
            </a:extLst>
          </p:cNvPr>
          <p:cNvSpPr>
            <a:spLocks noGrp="1"/>
          </p:cNvSpPr>
          <p:nvPr>
            <p:ph type="title"/>
          </p:nvPr>
        </p:nvSpPr>
        <p:spPr/>
        <p:txBody>
          <a:bodyPr/>
          <a:lstStyle/>
          <a:p>
            <a:r>
              <a:rPr lang="en-US" b="0" i="0" dirty="0">
                <a:effectLst/>
                <a:latin typeface="erdana"/>
              </a:rPr>
              <a:t>Types of SVM</a:t>
            </a:r>
            <a:br>
              <a:rPr lang="en-US" b="0" i="0" dirty="0">
                <a:effectLst/>
                <a:latin typeface="erdana"/>
              </a:rPr>
            </a:br>
            <a:endParaRPr lang="en-GB" dirty="0"/>
          </a:p>
        </p:txBody>
      </p:sp>
      <p:sp>
        <p:nvSpPr>
          <p:cNvPr id="3" name="Content Placeholder 2">
            <a:extLst>
              <a:ext uri="{FF2B5EF4-FFF2-40B4-BE49-F238E27FC236}">
                <a16:creationId xmlns:a16="http://schemas.microsoft.com/office/drawing/2014/main" id="{AC445598-0E5E-986A-2B24-7773F072DD59}"/>
              </a:ext>
            </a:extLst>
          </p:cNvPr>
          <p:cNvSpPr>
            <a:spLocks noGrp="1"/>
          </p:cNvSpPr>
          <p:nvPr>
            <p:ph idx="1"/>
          </p:nvPr>
        </p:nvSpPr>
        <p:spPr/>
        <p:txBody>
          <a:bodyPr>
            <a:normAutofit/>
          </a:bodyPr>
          <a:lstStyle/>
          <a:p>
            <a:pPr algn="just"/>
            <a:r>
              <a:rPr lang="en-US" b="1" i="0" dirty="0">
                <a:solidFill>
                  <a:srgbClr val="333333"/>
                </a:solidFill>
                <a:effectLst/>
                <a:latin typeface="inter-bold"/>
              </a:rPr>
              <a:t>SVM can be of two types:</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Linear SVM:</a:t>
            </a:r>
            <a:r>
              <a:rPr lang="en-US" b="0" i="0" dirty="0">
                <a:solidFill>
                  <a:srgbClr val="000000"/>
                </a:solidFill>
                <a:effectLst/>
                <a:latin typeface="inter-regular"/>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r>
              <a:rPr lang="en-US" b="1" i="0" dirty="0">
                <a:solidFill>
                  <a:srgbClr val="000000"/>
                </a:solidFill>
                <a:effectLst/>
                <a:latin typeface="inter-bold"/>
              </a:rPr>
              <a:t>Non-linear SVM:</a:t>
            </a:r>
            <a:r>
              <a:rPr lang="en-US" b="0" i="0" dirty="0">
                <a:solidFill>
                  <a:srgbClr val="000000"/>
                </a:solidFill>
                <a:effectLst/>
                <a:latin typeface="inter-regular"/>
              </a:rPr>
              <a:t> Non-Linear SVM is used for non-linearly separated data, which means if a dataset cannot be classified by using a straight line, then such data is termed as non-linear data and classifier used is called as Non-linear SVM classifier.</a:t>
            </a:r>
          </a:p>
          <a:p>
            <a:endParaRPr lang="en-GB" dirty="0"/>
          </a:p>
        </p:txBody>
      </p:sp>
    </p:spTree>
    <p:extLst>
      <p:ext uri="{BB962C8B-B14F-4D97-AF65-F5344CB8AC3E}">
        <p14:creationId xmlns:p14="http://schemas.microsoft.com/office/powerpoint/2010/main" val="2091029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973A-63DC-17D9-A0C1-A3E6A622BF66}"/>
              </a:ext>
            </a:extLst>
          </p:cNvPr>
          <p:cNvSpPr>
            <a:spLocks noGrp="1"/>
          </p:cNvSpPr>
          <p:nvPr>
            <p:ph type="title"/>
          </p:nvPr>
        </p:nvSpPr>
        <p:spPr/>
        <p:txBody>
          <a:bodyPr/>
          <a:lstStyle/>
          <a:p>
            <a:r>
              <a:rPr lang="en-GB" dirty="0"/>
              <a:t>Working</a:t>
            </a:r>
          </a:p>
        </p:txBody>
      </p:sp>
      <p:pic>
        <p:nvPicPr>
          <p:cNvPr id="6" name="Content Placeholder 5">
            <a:extLst>
              <a:ext uri="{FF2B5EF4-FFF2-40B4-BE49-F238E27FC236}">
                <a16:creationId xmlns:a16="http://schemas.microsoft.com/office/drawing/2014/main" id="{941B7A44-A763-893A-6430-995ECC656F57}"/>
              </a:ext>
            </a:extLst>
          </p:cNvPr>
          <p:cNvPicPr>
            <a:picLocks noGrp="1" noChangeAspect="1"/>
          </p:cNvPicPr>
          <p:nvPr>
            <p:ph idx="1"/>
          </p:nvPr>
        </p:nvPicPr>
        <p:blipFill>
          <a:blip r:embed="rId2"/>
          <a:stretch>
            <a:fillRect/>
          </a:stretch>
        </p:blipFill>
        <p:spPr>
          <a:xfrm>
            <a:off x="155721" y="2125114"/>
            <a:ext cx="5176450" cy="4175102"/>
          </a:xfrm>
        </p:spPr>
      </p:pic>
      <p:pic>
        <p:nvPicPr>
          <p:cNvPr id="8" name="Picture 7">
            <a:extLst>
              <a:ext uri="{FF2B5EF4-FFF2-40B4-BE49-F238E27FC236}">
                <a16:creationId xmlns:a16="http://schemas.microsoft.com/office/drawing/2014/main" id="{CA48DBC1-85BA-3CB5-9400-E6B3C33805B6}"/>
              </a:ext>
            </a:extLst>
          </p:cNvPr>
          <p:cNvPicPr>
            <a:picLocks noChangeAspect="1"/>
          </p:cNvPicPr>
          <p:nvPr/>
        </p:nvPicPr>
        <p:blipFill>
          <a:blip r:embed="rId3"/>
          <a:stretch>
            <a:fillRect/>
          </a:stretch>
        </p:blipFill>
        <p:spPr>
          <a:xfrm>
            <a:off x="5599590" y="2159620"/>
            <a:ext cx="4864252" cy="4140596"/>
          </a:xfrm>
          <a:prstGeom prst="rect">
            <a:avLst/>
          </a:prstGeom>
        </p:spPr>
      </p:pic>
    </p:spTree>
    <p:extLst>
      <p:ext uri="{BB962C8B-B14F-4D97-AF65-F5344CB8AC3E}">
        <p14:creationId xmlns:p14="http://schemas.microsoft.com/office/powerpoint/2010/main" val="19951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5749-746E-82C0-FD49-57C99EC1B142}"/>
              </a:ext>
            </a:extLst>
          </p:cNvPr>
          <p:cNvSpPr>
            <a:spLocks noGrp="1"/>
          </p:cNvSpPr>
          <p:nvPr>
            <p:ph type="title"/>
          </p:nvPr>
        </p:nvSpPr>
        <p:spPr/>
        <p:txBody>
          <a:bodyPr/>
          <a:lstStyle/>
          <a:p>
            <a:r>
              <a:rPr lang="en-GB" dirty="0"/>
              <a:t>Supervised ML Algorithms</a:t>
            </a:r>
          </a:p>
        </p:txBody>
      </p:sp>
      <p:sp>
        <p:nvSpPr>
          <p:cNvPr id="3" name="Content Placeholder 2">
            <a:extLst>
              <a:ext uri="{FF2B5EF4-FFF2-40B4-BE49-F238E27FC236}">
                <a16:creationId xmlns:a16="http://schemas.microsoft.com/office/drawing/2014/main" id="{1BF04128-4852-6855-5DA1-4841E72EB0B2}"/>
              </a:ext>
            </a:extLst>
          </p:cNvPr>
          <p:cNvSpPr>
            <a:spLocks noGrp="1"/>
          </p:cNvSpPr>
          <p:nvPr>
            <p:ph idx="1"/>
          </p:nvPr>
        </p:nvSpPr>
        <p:spPr/>
        <p:txBody>
          <a:bodyPr>
            <a:normAutofit/>
          </a:bodyPr>
          <a:lstStyle/>
          <a:p>
            <a:pPr marL="0" indent="0" algn="just">
              <a:buNone/>
            </a:pPr>
            <a:r>
              <a:rPr lang="en-US" sz="3200" b="0" i="0" dirty="0">
                <a:effectLst/>
                <a:latin typeface="source-serif-pro"/>
              </a:rPr>
              <a:t>Supervised learning algorithms try to </a:t>
            </a:r>
            <a:r>
              <a:rPr lang="en-US" sz="3200" b="0" i="1" dirty="0">
                <a:effectLst/>
                <a:latin typeface="source-serif-pro"/>
              </a:rPr>
              <a:t>model relationships and dependencies between the target prediction output and the input features</a:t>
            </a:r>
            <a:r>
              <a:rPr lang="en-US" sz="3200" b="0" i="0" dirty="0">
                <a:effectLst/>
                <a:latin typeface="source-serif-pro"/>
              </a:rPr>
              <a:t> such that we can predict the output values for new data based on those relationships which it learned from the previous data sets.</a:t>
            </a:r>
          </a:p>
          <a:p>
            <a:pPr algn="just"/>
            <a:endParaRPr lang="en-GB" sz="3200" dirty="0"/>
          </a:p>
        </p:txBody>
      </p:sp>
    </p:spTree>
    <p:extLst>
      <p:ext uri="{BB962C8B-B14F-4D97-AF65-F5344CB8AC3E}">
        <p14:creationId xmlns:p14="http://schemas.microsoft.com/office/powerpoint/2010/main" val="2182426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1177-8286-FC08-28E1-1EB3C18F8714}"/>
              </a:ext>
            </a:extLst>
          </p:cNvPr>
          <p:cNvSpPr>
            <a:spLocks noGrp="1"/>
          </p:cNvSpPr>
          <p:nvPr>
            <p:ph type="title"/>
          </p:nvPr>
        </p:nvSpPr>
        <p:spPr>
          <a:xfrm>
            <a:off x="94891" y="753228"/>
            <a:ext cx="10199291" cy="1080938"/>
          </a:xfrm>
        </p:spPr>
        <p:txBody>
          <a:bodyPr>
            <a:noAutofit/>
          </a:bodyPr>
          <a:lstStyle/>
          <a:p>
            <a:br>
              <a:rPr lang="en-US" sz="1800" b="0" i="0" dirty="0">
                <a:effectLst/>
                <a:latin typeface="inter-regular"/>
              </a:rPr>
            </a:br>
            <a:br>
              <a:rPr lang="en-US" sz="1800" b="0" i="0" dirty="0">
                <a:effectLst/>
                <a:latin typeface="inter-regular"/>
              </a:rPr>
            </a:br>
            <a:r>
              <a:rPr lang="en-US" sz="1800" b="0" i="0" dirty="0">
                <a:effectLst/>
                <a:latin typeface="inter-regular"/>
              </a:rPr>
              <a:t>Hence, the SVM algorithm helps to find the best line or decision boundary; this best boundary or region is called as a </a:t>
            </a:r>
            <a:r>
              <a:rPr lang="en-US" sz="1800" b="1" i="0" dirty="0">
                <a:effectLst/>
                <a:latin typeface="inter-bold"/>
              </a:rPr>
              <a:t>hyperplane</a:t>
            </a:r>
            <a:r>
              <a:rPr lang="en-US" sz="1800" b="0" i="0" dirty="0">
                <a:effectLst/>
                <a:latin typeface="inter-regular"/>
              </a:rPr>
              <a:t>. SVM algorithm finds the closest point of the lines from both the classes. These points are called support vectors. The distance between the vectors and the hyperplane is called as </a:t>
            </a:r>
            <a:r>
              <a:rPr lang="en-US" sz="1800" b="1" i="0" dirty="0">
                <a:effectLst/>
                <a:latin typeface="inter-bold"/>
              </a:rPr>
              <a:t>margin</a:t>
            </a:r>
            <a:r>
              <a:rPr lang="en-US" sz="1800" b="0" i="0" dirty="0">
                <a:effectLst/>
                <a:latin typeface="inter-regular"/>
              </a:rPr>
              <a:t>. And the goal of SVM is to maximize this margin. The </a:t>
            </a:r>
            <a:r>
              <a:rPr lang="en-US" sz="1800" b="1" i="0" dirty="0">
                <a:effectLst/>
                <a:latin typeface="inter-bold"/>
              </a:rPr>
              <a:t>hyperplane</a:t>
            </a:r>
            <a:r>
              <a:rPr lang="en-US" sz="1800" b="0" i="0" dirty="0">
                <a:effectLst/>
                <a:latin typeface="inter-regular"/>
              </a:rPr>
              <a:t> with maximum margin is called the </a:t>
            </a:r>
            <a:r>
              <a:rPr lang="en-US" sz="1800" b="1" i="0" dirty="0">
                <a:effectLst/>
                <a:latin typeface="inter-bold"/>
              </a:rPr>
              <a:t>optimal hyperplane</a:t>
            </a:r>
            <a:r>
              <a:rPr lang="en-US" sz="1800" b="0" i="0" dirty="0">
                <a:effectLst/>
                <a:latin typeface="inter-regular"/>
              </a:rPr>
              <a:t>.</a:t>
            </a:r>
            <a:br>
              <a:rPr lang="en-US" sz="1800" b="0" i="0" dirty="0">
                <a:effectLst/>
                <a:latin typeface="inter-regular"/>
              </a:rPr>
            </a:br>
            <a:br>
              <a:rPr lang="en-US" sz="1800" dirty="0"/>
            </a:br>
            <a:endParaRPr lang="en-GB" sz="1800" dirty="0"/>
          </a:p>
        </p:txBody>
      </p:sp>
      <p:pic>
        <p:nvPicPr>
          <p:cNvPr id="5" name="Content Placeholder 4">
            <a:extLst>
              <a:ext uri="{FF2B5EF4-FFF2-40B4-BE49-F238E27FC236}">
                <a16:creationId xmlns:a16="http://schemas.microsoft.com/office/drawing/2014/main" id="{72793185-1B19-14C2-031D-7FEB39B61D64}"/>
              </a:ext>
            </a:extLst>
          </p:cNvPr>
          <p:cNvPicPr>
            <a:picLocks noGrp="1" noChangeAspect="1"/>
          </p:cNvPicPr>
          <p:nvPr>
            <p:ph idx="1"/>
          </p:nvPr>
        </p:nvPicPr>
        <p:blipFill>
          <a:blip r:embed="rId2"/>
          <a:stretch>
            <a:fillRect/>
          </a:stretch>
        </p:blipFill>
        <p:spPr>
          <a:xfrm>
            <a:off x="2048256" y="2024870"/>
            <a:ext cx="6236208" cy="4708385"/>
          </a:xfrm>
        </p:spPr>
      </p:pic>
    </p:spTree>
    <p:extLst>
      <p:ext uri="{BB962C8B-B14F-4D97-AF65-F5344CB8AC3E}">
        <p14:creationId xmlns:p14="http://schemas.microsoft.com/office/powerpoint/2010/main" val="4079890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B8FA-53C7-3C11-D1C4-FC50C8D202A7}"/>
              </a:ext>
            </a:extLst>
          </p:cNvPr>
          <p:cNvSpPr>
            <a:spLocks noGrp="1"/>
          </p:cNvSpPr>
          <p:nvPr>
            <p:ph type="title"/>
          </p:nvPr>
        </p:nvSpPr>
        <p:spPr>
          <a:xfrm>
            <a:off x="138023" y="753228"/>
            <a:ext cx="10156159" cy="1080938"/>
          </a:xfrm>
        </p:spPr>
        <p:txBody>
          <a:bodyPr>
            <a:normAutofit/>
          </a:bodyPr>
          <a:lstStyle/>
          <a:p>
            <a:r>
              <a:rPr lang="en-US" sz="1800" b="1" i="0" dirty="0">
                <a:effectLst/>
                <a:latin typeface="inter-bold"/>
              </a:rPr>
              <a:t>Non-Linear SVM:</a:t>
            </a:r>
            <a:br>
              <a:rPr lang="en-US" sz="1800" b="0" i="0" dirty="0">
                <a:effectLst/>
                <a:latin typeface="inter-regular"/>
              </a:rPr>
            </a:br>
            <a:r>
              <a:rPr lang="en-US" sz="1800" b="0" i="0" dirty="0">
                <a:effectLst/>
                <a:latin typeface="inter-regular"/>
              </a:rPr>
              <a:t>If data is linearly arranged, then we can separate it by using a straight line, but for non-linear data, we cannot draw a single straight line. Consider the below image:</a:t>
            </a:r>
            <a:br>
              <a:rPr lang="en-US" sz="1800" b="0" i="0" dirty="0">
                <a:effectLst/>
                <a:latin typeface="inter-regular"/>
              </a:rPr>
            </a:br>
            <a:endParaRPr lang="en-GB" sz="1800" dirty="0"/>
          </a:p>
        </p:txBody>
      </p:sp>
      <p:pic>
        <p:nvPicPr>
          <p:cNvPr id="5" name="Content Placeholder 4">
            <a:extLst>
              <a:ext uri="{FF2B5EF4-FFF2-40B4-BE49-F238E27FC236}">
                <a16:creationId xmlns:a16="http://schemas.microsoft.com/office/drawing/2014/main" id="{2F8AFFAF-E4AA-0E28-1D15-B8CD95CB7B7F}"/>
              </a:ext>
            </a:extLst>
          </p:cNvPr>
          <p:cNvPicPr>
            <a:picLocks noGrp="1" noChangeAspect="1"/>
          </p:cNvPicPr>
          <p:nvPr>
            <p:ph idx="1"/>
          </p:nvPr>
        </p:nvPicPr>
        <p:blipFill>
          <a:blip r:embed="rId2"/>
          <a:stretch>
            <a:fillRect/>
          </a:stretch>
        </p:blipFill>
        <p:spPr>
          <a:xfrm>
            <a:off x="1609344" y="2374016"/>
            <a:ext cx="7552944" cy="4319392"/>
          </a:xfrm>
        </p:spPr>
      </p:pic>
    </p:spTree>
    <p:extLst>
      <p:ext uri="{BB962C8B-B14F-4D97-AF65-F5344CB8AC3E}">
        <p14:creationId xmlns:p14="http://schemas.microsoft.com/office/powerpoint/2010/main" val="3376094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ECBBDB-A2CB-C4AF-2FF4-E8714D8810E9}"/>
              </a:ext>
            </a:extLst>
          </p:cNvPr>
          <p:cNvPicPr>
            <a:picLocks noGrp="1" noChangeAspect="1"/>
          </p:cNvPicPr>
          <p:nvPr>
            <p:ph idx="1"/>
          </p:nvPr>
        </p:nvPicPr>
        <p:blipFill>
          <a:blip r:embed="rId2"/>
          <a:stretch>
            <a:fillRect/>
          </a:stretch>
        </p:blipFill>
        <p:spPr>
          <a:xfrm>
            <a:off x="905256" y="2231136"/>
            <a:ext cx="8019288" cy="4498848"/>
          </a:xfrm>
        </p:spPr>
      </p:pic>
      <p:sp>
        <p:nvSpPr>
          <p:cNvPr id="4" name="Rectangle 1">
            <a:extLst>
              <a:ext uri="{FF2B5EF4-FFF2-40B4-BE49-F238E27FC236}">
                <a16:creationId xmlns:a16="http://schemas.microsoft.com/office/drawing/2014/main" id="{8F89E0F0-9753-73F8-C3CB-FAA881B826C7}"/>
              </a:ext>
            </a:extLst>
          </p:cNvPr>
          <p:cNvSpPr>
            <a:spLocks noGrp="1" noChangeArrowheads="1"/>
          </p:cNvSpPr>
          <p:nvPr>
            <p:ph type="title"/>
          </p:nvPr>
        </p:nvSpPr>
        <p:spPr bwMode="auto">
          <a:xfrm>
            <a:off x="100584" y="710855"/>
            <a:ext cx="10193598" cy="116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28566" rIns="91440" bIns="2856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So to separate these data points, we need to add one more dimension. </a:t>
            </a:r>
            <a:b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For linear data, we have used two dimensions x and y, so for non-linear data, we will add a third dimension z. It can be calculated 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z=x</a:t>
            </a:r>
            <a:r>
              <a:rPr kumimoji="0" lang="en-US" altLang="en-US" sz="1800" b="0" i="0" u="none" strike="noStrike" cap="none" normalizeH="0" baseline="30000" dirty="0">
                <a:ln>
                  <a:noFill/>
                </a:ln>
                <a:effectLst/>
                <a:latin typeface="Times New Roman" panose="02020603050405020304" pitchFamily="18" charset="0"/>
                <a:cs typeface="Times New Roman" panose="02020603050405020304" pitchFamily="18" charset="0"/>
              </a:rPr>
              <a:t>2</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+y</a:t>
            </a:r>
            <a:r>
              <a:rPr kumimoji="0" lang="en-US" altLang="en-US" sz="1800" b="0" i="0" u="none" strike="noStrike" cap="none" normalizeH="0" baseline="30000" dirty="0">
                <a:ln>
                  <a:noFill/>
                </a:ln>
                <a:effectLst/>
                <a:latin typeface="Times New Roman" panose="02020603050405020304" pitchFamily="18" charset="0"/>
                <a:cs typeface="Times New Roman" panose="02020603050405020304" pitchFamily="18" charset="0"/>
              </a:rPr>
              <a:t>2</a:t>
            </a:r>
            <a:endPar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6584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A4CC-F984-71B1-6006-4E0A1C3555A1}"/>
              </a:ext>
            </a:extLst>
          </p:cNvPr>
          <p:cNvSpPr>
            <a:spLocks noGrp="1"/>
          </p:cNvSpPr>
          <p:nvPr>
            <p:ph type="title"/>
          </p:nvPr>
        </p:nvSpPr>
        <p:spPr/>
        <p:txBody>
          <a:bodyPr/>
          <a:lstStyle/>
          <a:p>
            <a:r>
              <a:rPr lang="en-GB" dirty="0"/>
              <a:t>Converting 3D to 2D</a:t>
            </a:r>
          </a:p>
        </p:txBody>
      </p:sp>
      <p:pic>
        <p:nvPicPr>
          <p:cNvPr id="5" name="Content Placeholder 4">
            <a:extLst>
              <a:ext uri="{FF2B5EF4-FFF2-40B4-BE49-F238E27FC236}">
                <a16:creationId xmlns:a16="http://schemas.microsoft.com/office/drawing/2014/main" id="{184184E2-40A6-F16B-C870-9C1F731FC671}"/>
              </a:ext>
            </a:extLst>
          </p:cNvPr>
          <p:cNvPicPr>
            <a:picLocks noGrp="1" noChangeAspect="1"/>
          </p:cNvPicPr>
          <p:nvPr>
            <p:ph idx="1"/>
          </p:nvPr>
        </p:nvPicPr>
        <p:blipFill>
          <a:blip r:embed="rId2"/>
          <a:stretch>
            <a:fillRect/>
          </a:stretch>
        </p:blipFill>
        <p:spPr>
          <a:xfrm>
            <a:off x="680321" y="2336800"/>
            <a:ext cx="9341503" cy="4228592"/>
          </a:xfrm>
        </p:spPr>
      </p:pic>
    </p:spTree>
    <p:extLst>
      <p:ext uri="{BB962C8B-B14F-4D97-AF65-F5344CB8AC3E}">
        <p14:creationId xmlns:p14="http://schemas.microsoft.com/office/powerpoint/2010/main" val="2724317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9DF3-5B30-66D4-2BF0-DAF70C6B3D81}"/>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C0AD2E87-80A6-BEDC-3C26-B1F62CCB07CF}"/>
              </a:ext>
            </a:extLst>
          </p:cNvPr>
          <p:cNvPicPr>
            <a:picLocks noGrp="1" noChangeAspect="1"/>
          </p:cNvPicPr>
          <p:nvPr>
            <p:ph idx="1"/>
          </p:nvPr>
        </p:nvPicPr>
        <p:blipFill>
          <a:blip r:embed="rId2"/>
          <a:stretch>
            <a:fillRect/>
          </a:stretch>
        </p:blipFill>
        <p:spPr>
          <a:xfrm>
            <a:off x="680321" y="2514601"/>
            <a:ext cx="8268595" cy="2272540"/>
          </a:xfrm>
        </p:spPr>
      </p:pic>
    </p:spTree>
    <p:extLst>
      <p:ext uri="{BB962C8B-B14F-4D97-AF65-F5344CB8AC3E}">
        <p14:creationId xmlns:p14="http://schemas.microsoft.com/office/powerpoint/2010/main" val="701735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28DA-FF45-20C2-4C7A-3804333640DA}"/>
              </a:ext>
            </a:extLst>
          </p:cNvPr>
          <p:cNvSpPr>
            <a:spLocks noGrp="1"/>
          </p:cNvSpPr>
          <p:nvPr>
            <p:ph type="title"/>
          </p:nvPr>
        </p:nvSpPr>
        <p:spPr/>
        <p:txBody>
          <a:bodyPr/>
          <a:lstStyle/>
          <a:p>
            <a:r>
              <a:rPr lang="en-GB" b="1" i="0" dirty="0">
                <a:effectLst/>
                <a:latin typeface="sofia-pro"/>
              </a:rPr>
              <a:t>ML – Gradient Boosting</a:t>
            </a:r>
            <a:br>
              <a:rPr lang="en-GB" b="1" i="0" dirty="0">
                <a:effectLst/>
                <a:latin typeface="sofia-pro"/>
              </a:rPr>
            </a:br>
            <a:endParaRPr lang="en-GB" dirty="0"/>
          </a:p>
        </p:txBody>
      </p:sp>
      <p:sp>
        <p:nvSpPr>
          <p:cNvPr id="3" name="Content Placeholder 2">
            <a:extLst>
              <a:ext uri="{FF2B5EF4-FFF2-40B4-BE49-F238E27FC236}">
                <a16:creationId xmlns:a16="http://schemas.microsoft.com/office/drawing/2014/main" id="{5B0515B6-806A-C13B-0E40-40702FB7A9C0}"/>
              </a:ext>
            </a:extLst>
          </p:cNvPr>
          <p:cNvSpPr>
            <a:spLocks noGrp="1"/>
          </p:cNvSpPr>
          <p:nvPr>
            <p:ph idx="1"/>
          </p:nvPr>
        </p:nvSpPr>
        <p:spPr>
          <a:xfrm>
            <a:off x="524873" y="2080890"/>
            <a:ext cx="5866783" cy="4356486"/>
          </a:xfrm>
        </p:spPr>
        <p:txBody>
          <a:bodyPr>
            <a:normAutofit/>
          </a:bodyPr>
          <a:lstStyle/>
          <a:p>
            <a:pPr algn="l" fontAlgn="base"/>
            <a:r>
              <a:rPr lang="en-US" b="1" i="0" dirty="0">
                <a:solidFill>
                  <a:srgbClr val="273239"/>
                </a:solidFill>
                <a:effectLst/>
                <a:latin typeface="urw-din"/>
              </a:rPr>
              <a:t>Gradient Boosting</a:t>
            </a:r>
            <a:r>
              <a:rPr lang="en-US" b="0" i="0" dirty="0">
                <a:solidFill>
                  <a:srgbClr val="273239"/>
                </a:solidFill>
                <a:effectLst/>
                <a:latin typeface="urw-din"/>
              </a:rPr>
              <a:t> is a popular boosting algorithm. In gradient boosting, each predictor corrects its predecessor’s error. In contrast to </a:t>
            </a:r>
            <a:r>
              <a:rPr lang="en-US" b="0" i="0" dirty="0" err="1">
                <a:solidFill>
                  <a:srgbClr val="273239"/>
                </a:solidFill>
                <a:effectLst/>
                <a:latin typeface="urw-din"/>
              </a:rPr>
              <a:t>Adaboost</a:t>
            </a:r>
            <a:r>
              <a:rPr lang="en-US" b="0" i="0" dirty="0">
                <a:solidFill>
                  <a:srgbClr val="273239"/>
                </a:solidFill>
                <a:effectLst/>
                <a:latin typeface="urw-din"/>
              </a:rPr>
              <a:t>, the weights of the training instances are not tweaked, instead, each predictor is trained using the residual errors of predecessor as labels.</a:t>
            </a:r>
          </a:p>
          <a:p>
            <a:pPr algn="l" fontAlgn="base"/>
            <a:r>
              <a:rPr lang="en-US" b="0" i="0" dirty="0">
                <a:solidFill>
                  <a:srgbClr val="273239"/>
                </a:solidFill>
                <a:effectLst/>
                <a:latin typeface="urw-din"/>
              </a:rPr>
              <a:t>There is a technique called the </a:t>
            </a:r>
            <a:r>
              <a:rPr lang="en-US" b="1" i="0" dirty="0">
                <a:solidFill>
                  <a:srgbClr val="273239"/>
                </a:solidFill>
                <a:effectLst/>
                <a:latin typeface="urw-din"/>
              </a:rPr>
              <a:t>Gradient Boosted Trees</a:t>
            </a:r>
            <a:r>
              <a:rPr lang="en-US" b="0" i="0" dirty="0">
                <a:solidFill>
                  <a:srgbClr val="273239"/>
                </a:solidFill>
                <a:effectLst/>
                <a:latin typeface="urw-din"/>
              </a:rPr>
              <a:t> whose base learner is CART (Classification and Regression Trees).</a:t>
            </a:r>
          </a:p>
          <a:p>
            <a:pPr algn="l" fontAlgn="base"/>
            <a:r>
              <a:rPr lang="en-US" b="0" i="0" dirty="0">
                <a:solidFill>
                  <a:srgbClr val="273239"/>
                </a:solidFill>
                <a:effectLst/>
                <a:latin typeface="urw-din"/>
              </a:rPr>
              <a:t>The diagram explains how gradient boosted trees are trained for regression problems.</a:t>
            </a:r>
          </a:p>
          <a:p>
            <a:endParaRPr lang="en-GB" dirty="0"/>
          </a:p>
        </p:txBody>
      </p:sp>
      <p:pic>
        <p:nvPicPr>
          <p:cNvPr id="5" name="Picture 4">
            <a:extLst>
              <a:ext uri="{FF2B5EF4-FFF2-40B4-BE49-F238E27FC236}">
                <a16:creationId xmlns:a16="http://schemas.microsoft.com/office/drawing/2014/main" id="{912819CC-9378-0288-D981-FBB7D4CFDECF}"/>
              </a:ext>
            </a:extLst>
          </p:cNvPr>
          <p:cNvPicPr>
            <a:picLocks noChangeAspect="1"/>
          </p:cNvPicPr>
          <p:nvPr/>
        </p:nvPicPr>
        <p:blipFill>
          <a:blip r:embed="rId2"/>
          <a:stretch>
            <a:fillRect/>
          </a:stretch>
        </p:blipFill>
        <p:spPr>
          <a:xfrm>
            <a:off x="6544936" y="2080890"/>
            <a:ext cx="5283472" cy="4356486"/>
          </a:xfrm>
          <a:prstGeom prst="rect">
            <a:avLst/>
          </a:prstGeom>
        </p:spPr>
      </p:pic>
    </p:spTree>
    <p:extLst>
      <p:ext uri="{BB962C8B-B14F-4D97-AF65-F5344CB8AC3E}">
        <p14:creationId xmlns:p14="http://schemas.microsoft.com/office/powerpoint/2010/main" val="222099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44F9-F3BF-B72E-3AC3-6E1F6572F54D}"/>
              </a:ext>
            </a:extLst>
          </p:cNvPr>
          <p:cNvSpPr>
            <a:spLocks noGrp="1"/>
          </p:cNvSpPr>
          <p:nvPr>
            <p:ph type="title"/>
          </p:nvPr>
        </p:nvSpPr>
        <p:spPr/>
        <p:txBody>
          <a:bodyPr/>
          <a:lstStyle/>
          <a:p>
            <a:r>
              <a:rPr lang="en-GB" dirty="0"/>
              <a:t>Gradient Boosting</a:t>
            </a:r>
          </a:p>
        </p:txBody>
      </p:sp>
      <p:sp>
        <p:nvSpPr>
          <p:cNvPr id="3" name="Content Placeholder 2">
            <a:extLst>
              <a:ext uri="{FF2B5EF4-FFF2-40B4-BE49-F238E27FC236}">
                <a16:creationId xmlns:a16="http://schemas.microsoft.com/office/drawing/2014/main" id="{607F73C7-3B3B-F03D-1C69-150C45F84AA9}"/>
              </a:ext>
            </a:extLst>
          </p:cNvPr>
          <p:cNvSpPr>
            <a:spLocks noGrp="1"/>
          </p:cNvSpPr>
          <p:nvPr>
            <p:ph idx="1"/>
          </p:nvPr>
        </p:nvSpPr>
        <p:spPr>
          <a:xfrm>
            <a:off x="680321" y="2336873"/>
            <a:ext cx="9613861" cy="1969951"/>
          </a:xfrm>
        </p:spPr>
        <p:txBody>
          <a:bodyPr>
            <a:normAutofit fontScale="70000" lnSpcReduction="20000"/>
          </a:bodyPr>
          <a:lstStyle/>
          <a:p>
            <a:pPr algn="just"/>
            <a:r>
              <a:rPr lang="en-US" b="0" i="0" dirty="0">
                <a:solidFill>
                  <a:srgbClr val="273239"/>
                </a:solidFill>
                <a:effectLst/>
                <a:latin typeface="Times New Roman" panose="02020603050405020304" pitchFamily="18" charset="0"/>
                <a:cs typeface="Times New Roman" panose="02020603050405020304" pitchFamily="18" charset="0"/>
              </a:rPr>
              <a:t>The ensemble consists of </a:t>
            </a:r>
            <a:r>
              <a:rPr lang="en-US" b="0" i="1" dirty="0">
                <a:solidFill>
                  <a:srgbClr val="273239"/>
                </a:solidFill>
                <a:effectLst/>
                <a:latin typeface="Times New Roman" panose="02020603050405020304" pitchFamily="18" charset="0"/>
                <a:cs typeface="Times New Roman" panose="02020603050405020304" pitchFamily="18" charset="0"/>
              </a:rPr>
              <a:t>N</a:t>
            </a:r>
            <a:r>
              <a:rPr lang="en-US" b="0" i="0" dirty="0">
                <a:solidFill>
                  <a:srgbClr val="273239"/>
                </a:solidFill>
                <a:effectLst/>
                <a:latin typeface="Times New Roman" panose="02020603050405020304" pitchFamily="18" charset="0"/>
                <a:cs typeface="Times New Roman" panose="02020603050405020304" pitchFamily="18" charset="0"/>
              </a:rPr>
              <a:t> trees. Tree1 is trained using the feature matrix </a:t>
            </a:r>
            <a:r>
              <a:rPr lang="en-US" b="0" i="1" dirty="0">
                <a:solidFill>
                  <a:srgbClr val="273239"/>
                </a:solidFill>
                <a:effectLst/>
                <a:latin typeface="Times New Roman" panose="02020603050405020304" pitchFamily="18" charset="0"/>
                <a:cs typeface="Times New Roman" panose="02020603050405020304" pitchFamily="18" charset="0"/>
              </a:rPr>
              <a:t>X</a:t>
            </a:r>
            <a:r>
              <a:rPr lang="en-US" b="0" i="0" dirty="0">
                <a:solidFill>
                  <a:srgbClr val="273239"/>
                </a:solidFill>
                <a:effectLst/>
                <a:latin typeface="Times New Roman" panose="02020603050405020304" pitchFamily="18" charset="0"/>
                <a:cs typeface="Times New Roman" panose="02020603050405020304" pitchFamily="18" charset="0"/>
              </a:rPr>
              <a:t> and the labels </a:t>
            </a:r>
            <a:r>
              <a:rPr lang="en-US" b="0" i="1" dirty="0">
                <a:solidFill>
                  <a:srgbClr val="273239"/>
                </a:solidFill>
                <a:effectLst/>
                <a:latin typeface="Times New Roman" panose="02020603050405020304" pitchFamily="18" charset="0"/>
                <a:cs typeface="Times New Roman" panose="02020603050405020304" pitchFamily="18" charset="0"/>
              </a:rPr>
              <a:t>y</a:t>
            </a:r>
            <a:r>
              <a:rPr lang="en-US" b="0" i="0" dirty="0">
                <a:solidFill>
                  <a:srgbClr val="273239"/>
                </a:solidFill>
                <a:effectLst/>
                <a:latin typeface="Times New Roman" panose="02020603050405020304" pitchFamily="18" charset="0"/>
                <a:cs typeface="Times New Roman" panose="02020603050405020304" pitchFamily="18" charset="0"/>
              </a:rPr>
              <a:t>. The predictions labelled </a:t>
            </a:r>
            <a:r>
              <a:rPr lang="en-US" b="0" i="1" dirty="0">
                <a:solidFill>
                  <a:srgbClr val="273239"/>
                </a:solidFill>
                <a:effectLst/>
                <a:latin typeface="Times New Roman" panose="02020603050405020304" pitchFamily="18" charset="0"/>
                <a:cs typeface="Times New Roman" panose="02020603050405020304" pitchFamily="18" charset="0"/>
              </a:rPr>
              <a:t>y1(hat)</a:t>
            </a:r>
            <a:r>
              <a:rPr lang="en-US" b="0" i="0" dirty="0">
                <a:solidFill>
                  <a:srgbClr val="273239"/>
                </a:solidFill>
                <a:effectLst/>
                <a:latin typeface="Times New Roman" panose="02020603050405020304" pitchFamily="18" charset="0"/>
                <a:cs typeface="Times New Roman" panose="02020603050405020304" pitchFamily="18" charset="0"/>
              </a:rPr>
              <a:t> are used to determine the training set residual errors </a:t>
            </a:r>
            <a:r>
              <a:rPr lang="en-US" b="0" i="1" dirty="0">
                <a:solidFill>
                  <a:srgbClr val="273239"/>
                </a:solidFill>
                <a:effectLst/>
                <a:latin typeface="Times New Roman" panose="02020603050405020304" pitchFamily="18" charset="0"/>
                <a:cs typeface="Times New Roman" panose="02020603050405020304" pitchFamily="18" charset="0"/>
              </a:rPr>
              <a:t>r1</a:t>
            </a:r>
            <a:r>
              <a:rPr lang="en-US" b="0" i="0" dirty="0">
                <a:solidFill>
                  <a:srgbClr val="273239"/>
                </a:solidFill>
                <a:effectLst/>
                <a:latin typeface="Times New Roman" panose="02020603050405020304" pitchFamily="18" charset="0"/>
                <a:cs typeface="Times New Roman" panose="02020603050405020304" pitchFamily="18" charset="0"/>
              </a:rPr>
              <a:t>. Tree2 is then trained using the feature matrix </a:t>
            </a:r>
            <a:r>
              <a:rPr lang="en-US" b="0" i="1" dirty="0">
                <a:solidFill>
                  <a:srgbClr val="273239"/>
                </a:solidFill>
                <a:effectLst/>
                <a:latin typeface="Times New Roman" panose="02020603050405020304" pitchFamily="18" charset="0"/>
                <a:cs typeface="Times New Roman" panose="02020603050405020304" pitchFamily="18" charset="0"/>
              </a:rPr>
              <a:t>X</a:t>
            </a:r>
            <a:r>
              <a:rPr lang="en-US" b="0" i="0" dirty="0">
                <a:solidFill>
                  <a:srgbClr val="273239"/>
                </a:solidFill>
                <a:effectLst/>
                <a:latin typeface="Times New Roman" panose="02020603050405020304" pitchFamily="18" charset="0"/>
                <a:cs typeface="Times New Roman" panose="02020603050405020304" pitchFamily="18" charset="0"/>
              </a:rPr>
              <a:t> and the residual errors </a:t>
            </a:r>
            <a:r>
              <a:rPr lang="en-US" b="0" i="1" dirty="0">
                <a:solidFill>
                  <a:srgbClr val="273239"/>
                </a:solidFill>
                <a:effectLst/>
                <a:latin typeface="Times New Roman" panose="02020603050405020304" pitchFamily="18" charset="0"/>
                <a:cs typeface="Times New Roman" panose="02020603050405020304" pitchFamily="18" charset="0"/>
              </a:rPr>
              <a:t>r1</a:t>
            </a:r>
            <a:r>
              <a:rPr lang="en-US" b="0" i="0" dirty="0">
                <a:solidFill>
                  <a:srgbClr val="273239"/>
                </a:solidFill>
                <a:effectLst/>
                <a:latin typeface="Times New Roman" panose="02020603050405020304" pitchFamily="18" charset="0"/>
                <a:cs typeface="Times New Roman" panose="02020603050405020304" pitchFamily="18" charset="0"/>
              </a:rPr>
              <a:t> of Tree1 as labels. The predicted results </a:t>
            </a:r>
            <a:r>
              <a:rPr lang="en-US" b="0" i="1" dirty="0">
                <a:solidFill>
                  <a:srgbClr val="273239"/>
                </a:solidFill>
                <a:effectLst/>
                <a:latin typeface="Times New Roman" panose="02020603050405020304" pitchFamily="18" charset="0"/>
                <a:cs typeface="Times New Roman" panose="02020603050405020304" pitchFamily="18" charset="0"/>
              </a:rPr>
              <a:t>r1(hat)</a:t>
            </a:r>
            <a:r>
              <a:rPr lang="en-US" b="0" i="0" dirty="0">
                <a:solidFill>
                  <a:srgbClr val="273239"/>
                </a:solidFill>
                <a:effectLst/>
                <a:latin typeface="Times New Roman" panose="02020603050405020304" pitchFamily="18" charset="0"/>
                <a:cs typeface="Times New Roman" panose="02020603050405020304" pitchFamily="18" charset="0"/>
              </a:rPr>
              <a:t> are then used to determine the residual </a:t>
            </a:r>
            <a:r>
              <a:rPr lang="en-US" b="0" i="1" dirty="0">
                <a:solidFill>
                  <a:srgbClr val="273239"/>
                </a:solidFill>
                <a:effectLst/>
                <a:latin typeface="Times New Roman" panose="02020603050405020304" pitchFamily="18" charset="0"/>
                <a:cs typeface="Times New Roman" panose="02020603050405020304" pitchFamily="18" charset="0"/>
              </a:rPr>
              <a:t>r2</a:t>
            </a:r>
            <a:r>
              <a:rPr lang="en-US" b="0" i="0" dirty="0">
                <a:solidFill>
                  <a:srgbClr val="273239"/>
                </a:solidFill>
                <a:effectLst/>
                <a:latin typeface="Times New Roman" panose="02020603050405020304" pitchFamily="18" charset="0"/>
                <a:cs typeface="Times New Roman" panose="02020603050405020304" pitchFamily="18" charset="0"/>
              </a:rPr>
              <a:t>. The process is repeated until all the </a:t>
            </a:r>
            <a:r>
              <a:rPr lang="en-US" b="0" i="1" dirty="0">
                <a:solidFill>
                  <a:srgbClr val="273239"/>
                </a:solidFill>
                <a:effectLst/>
                <a:latin typeface="Times New Roman" panose="02020603050405020304" pitchFamily="18" charset="0"/>
                <a:cs typeface="Times New Roman" panose="02020603050405020304" pitchFamily="18" charset="0"/>
              </a:rPr>
              <a:t>N</a:t>
            </a:r>
            <a:r>
              <a:rPr lang="en-US" b="0" i="0" dirty="0">
                <a:solidFill>
                  <a:srgbClr val="273239"/>
                </a:solidFill>
                <a:effectLst/>
                <a:latin typeface="Times New Roman" panose="02020603050405020304" pitchFamily="18" charset="0"/>
                <a:cs typeface="Times New Roman" panose="02020603050405020304" pitchFamily="18" charset="0"/>
              </a:rPr>
              <a:t> trees forming the ensemble are trained.</a:t>
            </a:r>
          </a:p>
          <a:p>
            <a:pPr algn="just"/>
            <a:r>
              <a:rPr lang="en-US" b="1" i="0" dirty="0">
                <a:solidFill>
                  <a:srgbClr val="273239"/>
                </a:solidFill>
                <a:effectLst/>
                <a:latin typeface="Times New Roman" panose="02020603050405020304" pitchFamily="18" charset="0"/>
                <a:cs typeface="Times New Roman" panose="02020603050405020304" pitchFamily="18" charset="0"/>
              </a:rPr>
              <a:t>Shrinkage</a:t>
            </a:r>
            <a:r>
              <a:rPr lang="en-US" b="0" i="0" dirty="0">
                <a:solidFill>
                  <a:srgbClr val="273239"/>
                </a:solidFill>
                <a:effectLst/>
                <a:latin typeface="Times New Roman" panose="02020603050405020304" pitchFamily="18" charset="0"/>
                <a:cs typeface="Times New Roman" panose="02020603050405020304" pitchFamily="18" charset="0"/>
              </a:rPr>
              <a:t> refers to the fact that the prediction of each tree in the ensemble is shrunk after it is multiplied by the learning rate (eta) which ranges between 0 to 1. There is a trade-off between eta and number of estimators, decreasing learning rate needs to be compensated with increasing estimators in order to reach certain model performance. Since all trees are trained now, predictions can be made.</a:t>
            </a:r>
          </a:p>
          <a:p>
            <a:pPr algn="just"/>
            <a:endParaRPr lang="en-GB"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AEA21A25-4E51-91B7-C3EE-AE271FCFEFB6}"/>
              </a:ext>
            </a:extLst>
          </p:cNvPr>
          <p:cNvSpPr>
            <a:spLocks noChangeArrowheads="1"/>
          </p:cNvSpPr>
          <p:nvPr/>
        </p:nvSpPr>
        <p:spPr bwMode="auto">
          <a:xfrm>
            <a:off x="1115568" y="4456841"/>
            <a:ext cx="7851508" cy="8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urw-din"/>
              </a:rPr>
              <a:t>Each tree predicts a label and final prediction is given by the formula,</a:t>
            </a:r>
            <a:endParaRPr kumimoji="0" lang="en-US" altLang="en-US"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73239"/>
                </a:solidFill>
                <a:effectLst/>
                <a:latin typeface="Consolas" panose="020B0609020204030204" pitchFamily="49" charset="0"/>
              </a:rPr>
              <a:t>y(pred) = y1 + (eta * r1) + (eta * r2) + ....... + (eta * </a:t>
            </a:r>
            <a:r>
              <a:rPr kumimoji="0" lang="en-US" altLang="en-US" b="0" i="0" u="none" strike="noStrike" cap="none" normalizeH="0" baseline="0" dirty="0" err="1">
                <a:ln>
                  <a:noFill/>
                </a:ln>
                <a:solidFill>
                  <a:srgbClr val="273239"/>
                </a:solidFill>
                <a:effectLst/>
                <a:latin typeface="Consolas" panose="020B0609020204030204" pitchFamily="49" charset="0"/>
              </a:rPr>
              <a:t>rN</a:t>
            </a:r>
            <a:r>
              <a:rPr kumimoji="0" lang="en-US" altLang="en-US" b="0" i="0" u="none" strike="noStrike" cap="none" normalizeH="0" baseline="0" dirty="0">
                <a:ln>
                  <a:noFill/>
                </a:ln>
                <a:solidFill>
                  <a:srgbClr val="273239"/>
                </a:solidFill>
                <a:effectLst/>
                <a:latin typeface="Consolas" panose="020B0609020204030204" pitchFamily="49" charset="0"/>
              </a:rPr>
              <a:t>) </a:t>
            </a:r>
            <a:br>
              <a:rPr kumimoji="0" lang="en-US" altLang="en-US" b="0" i="0" u="none" strike="noStrike" cap="none" normalizeH="0" baseline="0" dirty="0">
                <a:ln>
                  <a:noFill/>
                </a:ln>
                <a:solidFill>
                  <a:schemeClr val="tx1"/>
                </a:solidFill>
                <a:effectLst/>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71F00B4-5214-FBB2-03D8-8F4D9CA823DA}"/>
              </a:ext>
            </a:extLst>
          </p:cNvPr>
          <p:cNvSpPr txBox="1"/>
          <p:nvPr/>
        </p:nvSpPr>
        <p:spPr>
          <a:xfrm>
            <a:off x="989838" y="5345528"/>
            <a:ext cx="8995410" cy="646331"/>
          </a:xfrm>
          <a:prstGeom prst="rect">
            <a:avLst/>
          </a:prstGeom>
          <a:noFill/>
        </p:spPr>
        <p:txBody>
          <a:bodyPr wrap="square">
            <a:spAutoFit/>
          </a:bodyPr>
          <a:lstStyle/>
          <a:p>
            <a:r>
              <a:rPr lang="en-US" b="0" i="0" dirty="0">
                <a:solidFill>
                  <a:srgbClr val="273239"/>
                </a:solidFill>
                <a:effectLst/>
                <a:latin typeface="urw-din"/>
              </a:rPr>
              <a:t>The class of the gradient boosting regression in scikit-learn is </a:t>
            </a:r>
            <a:r>
              <a:rPr lang="en-US" b="1" i="0" dirty="0" err="1">
                <a:solidFill>
                  <a:srgbClr val="273239"/>
                </a:solidFill>
                <a:effectLst/>
                <a:latin typeface="urw-din"/>
              </a:rPr>
              <a:t>GradientBoostingRegressor</a:t>
            </a:r>
            <a:r>
              <a:rPr lang="en-US" b="0" i="0" dirty="0">
                <a:solidFill>
                  <a:srgbClr val="273239"/>
                </a:solidFill>
                <a:effectLst/>
                <a:latin typeface="urw-din"/>
              </a:rPr>
              <a:t>. A similar algorithm is used for classification known as </a:t>
            </a:r>
            <a:r>
              <a:rPr lang="en-US" b="1" i="0" dirty="0" err="1">
                <a:solidFill>
                  <a:srgbClr val="273239"/>
                </a:solidFill>
                <a:effectLst/>
                <a:latin typeface="urw-din"/>
              </a:rPr>
              <a:t>GradientBoostingClassifier</a:t>
            </a:r>
            <a:r>
              <a:rPr lang="en-US" b="0" i="0" dirty="0">
                <a:solidFill>
                  <a:srgbClr val="273239"/>
                </a:solidFill>
                <a:effectLst/>
                <a:latin typeface="urw-din"/>
              </a:rPr>
              <a:t>.</a:t>
            </a:r>
            <a:endParaRPr lang="en-GB" dirty="0"/>
          </a:p>
        </p:txBody>
      </p:sp>
    </p:spTree>
    <p:extLst>
      <p:ext uri="{BB962C8B-B14F-4D97-AF65-F5344CB8AC3E}">
        <p14:creationId xmlns:p14="http://schemas.microsoft.com/office/powerpoint/2010/main" val="1708408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3F8B-5F86-AB8F-68DD-CDB8C9DC5BBB}"/>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730E5BD1-A280-ABB4-3E31-41C03D75AA00}"/>
              </a:ext>
            </a:extLst>
          </p:cNvPr>
          <p:cNvPicPr>
            <a:picLocks noGrp="1" noChangeAspect="1"/>
          </p:cNvPicPr>
          <p:nvPr>
            <p:ph idx="1"/>
          </p:nvPr>
        </p:nvPicPr>
        <p:blipFill>
          <a:blip r:embed="rId2"/>
          <a:stretch>
            <a:fillRect/>
          </a:stretch>
        </p:blipFill>
        <p:spPr>
          <a:xfrm>
            <a:off x="452290" y="3063240"/>
            <a:ext cx="9373160" cy="1516246"/>
          </a:xfrm>
        </p:spPr>
      </p:pic>
    </p:spTree>
    <p:extLst>
      <p:ext uri="{BB962C8B-B14F-4D97-AF65-F5344CB8AC3E}">
        <p14:creationId xmlns:p14="http://schemas.microsoft.com/office/powerpoint/2010/main" val="4270226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8C53-CE33-E587-F6B9-C55728C27CC4}"/>
              </a:ext>
            </a:extLst>
          </p:cNvPr>
          <p:cNvSpPr>
            <a:spLocks noGrp="1"/>
          </p:cNvSpPr>
          <p:nvPr>
            <p:ph type="title"/>
          </p:nvPr>
        </p:nvSpPr>
        <p:spPr/>
        <p:txBody>
          <a:bodyPr/>
          <a:lstStyle/>
          <a:p>
            <a:r>
              <a:rPr lang="en-GB" dirty="0"/>
              <a:t>Unsupervised Algorithm</a:t>
            </a:r>
          </a:p>
        </p:txBody>
      </p:sp>
      <p:sp>
        <p:nvSpPr>
          <p:cNvPr id="3" name="Content Placeholder 2">
            <a:extLst>
              <a:ext uri="{FF2B5EF4-FFF2-40B4-BE49-F238E27FC236}">
                <a16:creationId xmlns:a16="http://schemas.microsoft.com/office/drawing/2014/main" id="{C387867B-91AA-BA8E-7396-2FB0DC5D5A93}"/>
              </a:ext>
            </a:extLst>
          </p:cNvPr>
          <p:cNvSpPr>
            <a:spLocks noGrp="1"/>
          </p:cNvSpPr>
          <p:nvPr>
            <p:ph idx="1"/>
          </p:nvPr>
        </p:nvSpPr>
        <p:spPr/>
        <p:txBody>
          <a:bodyPr>
            <a:normAutofit/>
          </a:bodyPr>
          <a:lstStyle/>
          <a:p>
            <a:pPr algn="just"/>
            <a:r>
              <a:rPr lang="en-GB" b="0" i="0" dirty="0">
                <a:solidFill>
                  <a:schemeClr val="bg1"/>
                </a:solidFill>
                <a:effectLst/>
                <a:latin typeface="inter-regular"/>
              </a:rPr>
              <a:t>Below is the list of some popular unsupervised learning algorithms</a:t>
            </a:r>
            <a:r>
              <a:rPr lang="en-GB" b="0" i="0" dirty="0">
                <a:solidFill>
                  <a:srgbClr val="333333"/>
                </a:solidFill>
                <a:effectLst/>
                <a:latin typeface="inter-regular"/>
              </a:rPr>
              <a:t>:</a:t>
            </a:r>
          </a:p>
          <a:p>
            <a:pPr algn="just">
              <a:buFont typeface="Arial" panose="020B0604020202020204" pitchFamily="34" charset="0"/>
              <a:buChar char="•"/>
            </a:pPr>
            <a:r>
              <a:rPr lang="en-GB" b="1" i="0" dirty="0">
                <a:solidFill>
                  <a:srgbClr val="000000"/>
                </a:solidFill>
                <a:effectLst/>
                <a:latin typeface="inter-bold"/>
              </a:rPr>
              <a:t>K-means clustering</a:t>
            </a:r>
            <a:endParaRPr lang="en-GB" b="0" i="0" dirty="0">
              <a:solidFill>
                <a:srgbClr val="000000"/>
              </a:solidFill>
              <a:effectLst/>
              <a:latin typeface="inter-regular"/>
            </a:endParaRPr>
          </a:p>
          <a:p>
            <a:pPr algn="just">
              <a:buFont typeface="Arial" panose="020B0604020202020204" pitchFamily="34" charset="0"/>
              <a:buChar char="•"/>
            </a:pPr>
            <a:r>
              <a:rPr lang="en-GB" b="1" i="0" dirty="0">
                <a:solidFill>
                  <a:srgbClr val="000000"/>
                </a:solidFill>
                <a:effectLst/>
                <a:latin typeface="inter-bold"/>
              </a:rPr>
              <a:t>Hierarchal clustering</a:t>
            </a:r>
            <a:endParaRPr lang="en-GB" b="0" i="0" dirty="0">
              <a:solidFill>
                <a:srgbClr val="000000"/>
              </a:solidFill>
              <a:effectLst/>
              <a:latin typeface="inter-regular"/>
            </a:endParaRPr>
          </a:p>
          <a:p>
            <a:pPr algn="just">
              <a:buFont typeface="Arial" panose="020B0604020202020204" pitchFamily="34" charset="0"/>
              <a:buChar char="•"/>
            </a:pPr>
            <a:r>
              <a:rPr lang="en-GB" b="1" dirty="0">
                <a:solidFill>
                  <a:srgbClr val="000000"/>
                </a:solidFill>
                <a:latin typeface="inter-bold"/>
              </a:rPr>
              <a:t>DBSCAN</a:t>
            </a:r>
            <a:r>
              <a:rPr lang="en-GB" b="1" i="0" dirty="0">
                <a:solidFill>
                  <a:srgbClr val="000000"/>
                </a:solidFill>
                <a:effectLst/>
                <a:latin typeface="inter-bold"/>
              </a:rPr>
              <a:t> algorithm</a:t>
            </a:r>
            <a:endParaRPr lang="en-GB" b="0" i="0" dirty="0">
              <a:solidFill>
                <a:srgbClr val="000000"/>
              </a:solidFill>
              <a:effectLst/>
              <a:latin typeface="inter-regular"/>
            </a:endParaRPr>
          </a:p>
          <a:p>
            <a:pPr marL="0" indent="0" algn="just">
              <a:buNone/>
            </a:pPr>
            <a:endParaRPr lang="en-GB" b="0" i="0" dirty="0">
              <a:solidFill>
                <a:srgbClr val="000000"/>
              </a:solidFill>
              <a:effectLst/>
              <a:latin typeface="inter-regular"/>
            </a:endParaRPr>
          </a:p>
          <a:p>
            <a:pPr marL="0" indent="0">
              <a:buNone/>
            </a:pPr>
            <a:endParaRPr lang="en-GB" dirty="0"/>
          </a:p>
        </p:txBody>
      </p:sp>
    </p:spTree>
    <p:extLst>
      <p:ext uri="{BB962C8B-B14F-4D97-AF65-F5344CB8AC3E}">
        <p14:creationId xmlns:p14="http://schemas.microsoft.com/office/powerpoint/2010/main" val="532187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6660-780E-76B5-57A3-A68CACBA2EF9}"/>
              </a:ext>
            </a:extLst>
          </p:cNvPr>
          <p:cNvSpPr>
            <a:spLocks noGrp="1"/>
          </p:cNvSpPr>
          <p:nvPr>
            <p:ph type="title"/>
          </p:nvPr>
        </p:nvSpPr>
        <p:spPr/>
        <p:txBody>
          <a:bodyPr/>
          <a:lstStyle/>
          <a:p>
            <a:r>
              <a:rPr lang="en-GB" b="0" i="0" dirty="0">
                <a:effectLst/>
                <a:latin typeface="erdana"/>
              </a:rPr>
              <a:t>K-Means Clustering Algorithm</a:t>
            </a:r>
            <a:br>
              <a:rPr lang="en-GB" b="0" i="0" dirty="0">
                <a:effectLst/>
                <a:latin typeface="erdana"/>
              </a:rPr>
            </a:br>
            <a:endParaRPr lang="en-GB" dirty="0"/>
          </a:p>
        </p:txBody>
      </p:sp>
      <p:sp>
        <p:nvSpPr>
          <p:cNvPr id="3" name="Content Placeholder 2">
            <a:extLst>
              <a:ext uri="{FF2B5EF4-FFF2-40B4-BE49-F238E27FC236}">
                <a16:creationId xmlns:a16="http://schemas.microsoft.com/office/drawing/2014/main" id="{FC8C69B7-18D8-36F9-1639-F54FF93E4E6C}"/>
              </a:ext>
            </a:extLst>
          </p:cNvPr>
          <p:cNvSpPr>
            <a:spLocks noGrp="1"/>
          </p:cNvSpPr>
          <p:nvPr>
            <p:ph idx="1"/>
          </p:nvPr>
        </p:nvSpPr>
        <p:spPr/>
        <p:txBody>
          <a:bodyPr/>
          <a:lstStyle/>
          <a:p>
            <a:pPr algn="just"/>
            <a:r>
              <a:rPr lang="en-US" b="0" i="0" dirty="0">
                <a:solidFill>
                  <a:schemeClr val="bg1"/>
                </a:solidFill>
                <a:effectLst/>
                <a:latin typeface="erdana"/>
              </a:rPr>
              <a:t>What is K-Means Algorithm?</a:t>
            </a:r>
          </a:p>
          <a:p>
            <a:pPr algn="just"/>
            <a:r>
              <a:rPr lang="en-US" b="0" i="0" dirty="0">
                <a:solidFill>
                  <a:schemeClr val="bg1"/>
                </a:solidFill>
                <a:effectLst/>
                <a:latin typeface="inter-regular"/>
              </a:rPr>
              <a:t>K-Means Clustering is an </a:t>
            </a:r>
            <a:r>
              <a:rPr lang="en-US" b="0" i="0" u="none" strike="noStrike" dirty="0">
                <a:solidFill>
                  <a:schemeClr val="bg1"/>
                </a:solidFill>
                <a:effectLst/>
                <a:latin typeface="inter-regular"/>
              </a:rPr>
              <a:t>Unsupervised Learning algorithm</a:t>
            </a:r>
            <a:r>
              <a:rPr lang="en-US" b="0" i="0" dirty="0">
                <a:solidFill>
                  <a:schemeClr val="bg1"/>
                </a:solidFill>
                <a:effectLst/>
                <a:latin typeface="inter-regular"/>
              </a:rPr>
              <a:t>, which groups the unlabeled dataset into different clusters. Here K defines the number of pre-defined clusters that need to be created in the process, as if K=2, there will be two clusters, and for K=3, there will be three clusters, and so on.</a:t>
            </a:r>
          </a:p>
          <a:p>
            <a:r>
              <a:rPr lang="en-US" b="0" i="0" dirty="0">
                <a:solidFill>
                  <a:schemeClr val="bg1"/>
                </a:solidFill>
                <a:effectLst/>
                <a:latin typeface="inter-regular"/>
              </a:rPr>
              <a:t>It allows us to cluster the data into different groups and a convenient way to discover the categories of groups in the unlabeled dataset on its own without the need for any training.</a:t>
            </a:r>
          </a:p>
          <a:p>
            <a:endParaRPr lang="en-GB" dirty="0">
              <a:solidFill>
                <a:schemeClr val="bg1"/>
              </a:solidFill>
            </a:endParaRPr>
          </a:p>
        </p:txBody>
      </p:sp>
    </p:spTree>
    <p:extLst>
      <p:ext uri="{BB962C8B-B14F-4D97-AF65-F5344CB8AC3E}">
        <p14:creationId xmlns:p14="http://schemas.microsoft.com/office/powerpoint/2010/main" val="2463289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0957-C7B5-A162-697F-AB55E444B73D}"/>
              </a:ext>
            </a:extLst>
          </p:cNvPr>
          <p:cNvSpPr>
            <a:spLocks noGrp="1"/>
          </p:cNvSpPr>
          <p:nvPr>
            <p:ph type="title"/>
          </p:nvPr>
        </p:nvSpPr>
        <p:spPr>
          <a:xfrm>
            <a:off x="335559" y="830289"/>
            <a:ext cx="9404723" cy="697309"/>
          </a:xfrm>
        </p:spPr>
        <p:txBody>
          <a:bodyPr/>
          <a:lstStyle/>
          <a:p>
            <a:r>
              <a:rPr lang="en-GB" dirty="0"/>
              <a:t>Supervised Algorithm</a:t>
            </a:r>
          </a:p>
        </p:txBody>
      </p:sp>
      <p:sp>
        <p:nvSpPr>
          <p:cNvPr id="3" name="Content Placeholder 2">
            <a:extLst>
              <a:ext uri="{FF2B5EF4-FFF2-40B4-BE49-F238E27FC236}">
                <a16:creationId xmlns:a16="http://schemas.microsoft.com/office/drawing/2014/main" id="{CE9EBF34-CE16-1BEB-7378-0E2D46E82CFE}"/>
              </a:ext>
            </a:extLst>
          </p:cNvPr>
          <p:cNvSpPr>
            <a:spLocks noGrp="1"/>
          </p:cNvSpPr>
          <p:nvPr>
            <p:ph idx="1"/>
          </p:nvPr>
        </p:nvSpPr>
        <p:spPr>
          <a:xfrm>
            <a:off x="645130" y="2268747"/>
            <a:ext cx="8946541" cy="4212565"/>
          </a:xfrm>
        </p:spPr>
        <p:txBody>
          <a:bodyPr>
            <a:normAutofit fontScale="85000" lnSpcReduction="20000"/>
          </a:bodyPr>
          <a:lstStyle/>
          <a:p>
            <a:pPr algn="just">
              <a:buFont typeface="+mj-lt"/>
              <a:buAutoNum type="arabicPeriod"/>
            </a:pPr>
            <a:r>
              <a:rPr lang="en-GB" b="0" i="0" dirty="0">
                <a:effectLst/>
                <a:latin typeface="Lato" panose="020F0502020204030203" pitchFamily="34" charset="0"/>
              </a:rPr>
              <a:t>Linear Regression</a:t>
            </a:r>
          </a:p>
          <a:p>
            <a:pPr algn="just">
              <a:buFont typeface="+mj-lt"/>
              <a:buAutoNum type="arabicPeriod"/>
            </a:pPr>
            <a:r>
              <a:rPr lang="en-GB" b="0" i="0" dirty="0">
                <a:effectLst/>
                <a:latin typeface="Lato" panose="020F0502020204030203" pitchFamily="34" charset="0"/>
              </a:rPr>
              <a:t>Logistic Regression</a:t>
            </a:r>
          </a:p>
          <a:p>
            <a:pPr algn="just">
              <a:buFont typeface="+mj-lt"/>
              <a:buAutoNum type="arabicPeriod"/>
            </a:pPr>
            <a:r>
              <a:rPr lang="en-GB" b="0" i="0" dirty="0">
                <a:effectLst/>
                <a:latin typeface="Lato" panose="020F0502020204030203" pitchFamily="34" charset="0"/>
              </a:rPr>
              <a:t>Decision Tree</a:t>
            </a:r>
          </a:p>
          <a:p>
            <a:pPr algn="just">
              <a:buFont typeface="+mj-lt"/>
              <a:buAutoNum type="arabicPeriod"/>
            </a:pPr>
            <a:r>
              <a:rPr lang="en-GB" b="0" i="0" dirty="0">
                <a:effectLst/>
                <a:latin typeface="Lato" panose="020F0502020204030203" pitchFamily="34" charset="0"/>
              </a:rPr>
              <a:t>SVM</a:t>
            </a:r>
          </a:p>
          <a:p>
            <a:pPr algn="just">
              <a:buFont typeface="+mj-lt"/>
              <a:buAutoNum type="arabicPeriod"/>
            </a:pPr>
            <a:r>
              <a:rPr lang="en-GB" b="0" i="0" dirty="0">
                <a:effectLst/>
                <a:latin typeface="Lato" panose="020F0502020204030203" pitchFamily="34" charset="0"/>
              </a:rPr>
              <a:t>Naive Bayes</a:t>
            </a:r>
          </a:p>
          <a:p>
            <a:pPr algn="just">
              <a:buFont typeface="+mj-lt"/>
              <a:buAutoNum type="arabicPeriod"/>
            </a:pPr>
            <a:r>
              <a:rPr lang="en-GB" b="0" i="0" dirty="0" err="1">
                <a:effectLst/>
                <a:latin typeface="Lato" panose="020F0502020204030203" pitchFamily="34" charset="0"/>
              </a:rPr>
              <a:t>kNN</a:t>
            </a:r>
            <a:endParaRPr lang="en-GB" b="0" i="0" dirty="0">
              <a:effectLst/>
              <a:latin typeface="Lato" panose="020F0502020204030203" pitchFamily="34" charset="0"/>
            </a:endParaRPr>
          </a:p>
          <a:p>
            <a:pPr algn="just">
              <a:buFont typeface="+mj-lt"/>
              <a:buAutoNum type="arabicPeriod"/>
            </a:pPr>
            <a:r>
              <a:rPr lang="en-GB" b="0" i="0" dirty="0">
                <a:effectLst/>
                <a:latin typeface="Lato" panose="020F0502020204030203" pitchFamily="34" charset="0"/>
              </a:rPr>
              <a:t>K-Means</a:t>
            </a:r>
          </a:p>
          <a:p>
            <a:pPr algn="just">
              <a:buFont typeface="+mj-lt"/>
              <a:buAutoNum type="arabicPeriod"/>
            </a:pPr>
            <a:r>
              <a:rPr lang="en-GB" b="0" i="0" dirty="0">
                <a:effectLst/>
                <a:latin typeface="Lato" panose="020F0502020204030203" pitchFamily="34" charset="0"/>
              </a:rPr>
              <a:t>Random Forest</a:t>
            </a:r>
          </a:p>
          <a:p>
            <a:pPr algn="just">
              <a:buFont typeface="+mj-lt"/>
              <a:buAutoNum type="arabicPeriod"/>
            </a:pPr>
            <a:r>
              <a:rPr lang="en-GB" b="0" i="0" dirty="0">
                <a:effectLst/>
                <a:latin typeface="Lato" panose="020F0502020204030203" pitchFamily="34" charset="0"/>
              </a:rPr>
              <a:t>Gradient Boosting algorithms</a:t>
            </a:r>
          </a:p>
          <a:p>
            <a:pPr marL="742950" lvl="1" indent="-285750" algn="just">
              <a:buFont typeface="+mj-lt"/>
              <a:buAutoNum type="arabicPeriod"/>
            </a:pPr>
            <a:r>
              <a:rPr lang="en-GB" b="0" i="0" dirty="0">
                <a:effectLst/>
                <a:latin typeface="Lato" panose="020F0502020204030203" pitchFamily="34" charset="0"/>
              </a:rPr>
              <a:t>GBM</a:t>
            </a:r>
          </a:p>
          <a:p>
            <a:pPr marL="742950" lvl="1" indent="-285750" algn="just">
              <a:buFont typeface="+mj-lt"/>
              <a:buAutoNum type="arabicPeriod"/>
            </a:pPr>
            <a:r>
              <a:rPr lang="en-GB" b="0" i="0" dirty="0" err="1">
                <a:effectLst/>
                <a:latin typeface="Lato" panose="020F0502020204030203" pitchFamily="34" charset="0"/>
              </a:rPr>
              <a:t>XGBoost</a:t>
            </a:r>
            <a:endParaRPr lang="en-GB" b="0" i="0" dirty="0">
              <a:effectLst/>
              <a:latin typeface="Lato" panose="020F0502020204030203" pitchFamily="34" charset="0"/>
            </a:endParaRPr>
          </a:p>
          <a:p>
            <a:pPr marL="742950" lvl="1" indent="-285750" algn="just">
              <a:buFont typeface="+mj-lt"/>
              <a:buAutoNum type="arabicPeriod"/>
            </a:pPr>
            <a:r>
              <a:rPr lang="en-GB" b="0" i="0" dirty="0" err="1">
                <a:effectLst/>
                <a:latin typeface="Lato" panose="020F0502020204030203" pitchFamily="34" charset="0"/>
              </a:rPr>
              <a:t>LightGBM</a:t>
            </a:r>
            <a:endParaRPr lang="en-GB" b="0" i="0" dirty="0">
              <a:effectLst/>
              <a:latin typeface="Lato" panose="020F0502020204030203" pitchFamily="34" charset="0"/>
            </a:endParaRPr>
          </a:p>
          <a:p>
            <a:pPr marL="742950" lvl="1" indent="-285750" algn="just">
              <a:buFont typeface="+mj-lt"/>
              <a:buAutoNum type="arabicPeriod"/>
            </a:pPr>
            <a:r>
              <a:rPr lang="en-GB" b="0" i="0" dirty="0" err="1">
                <a:effectLst/>
                <a:latin typeface="Lato" panose="020F0502020204030203" pitchFamily="34" charset="0"/>
              </a:rPr>
              <a:t>CatBoost</a:t>
            </a:r>
            <a:endParaRPr lang="en-GB" b="0" i="0" dirty="0">
              <a:effectLst/>
              <a:latin typeface="Lato" panose="020F0502020204030203" pitchFamily="34" charset="0"/>
            </a:endParaRPr>
          </a:p>
          <a:p>
            <a:endParaRPr lang="en-GB" dirty="0"/>
          </a:p>
        </p:txBody>
      </p:sp>
    </p:spTree>
    <p:extLst>
      <p:ext uri="{BB962C8B-B14F-4D97-AF65-F5344CB8AC3E}">
        <p14:creationId xmlns:p14="http://schemas.microsoft.com/office/powerpoint/2010/main" val="113773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FA28-740C-CC8F-9B89-BCE15995DBD2}"/>
              </a:ext>
            </a:extLst>
          </p:cNvPr>
          <p:cNvSpPr>
            <a:spLocks noGrp="1"/>
          </p:cNvSpPr>
          <p:nvPr>
            <p:ph type="title"/>
          </p:nvPr>
        </p:nvSpPr>
        <p:spPr/>
        <p:txBody>
          <a:bodyPr/>
          <a:lstStyle/>
          <a:p>
            <a:r>
              <a:rPr lang="en-GB" dirty="0"/>
              <a:t>K means </a:t>
            </a:r>
            <a:r>
              <a:rPr lang="en-GB" dirty="0" err="1"/>
              <a:t>clusturing</a:t>
            </a:r>
            <a:endParaRPr lang="en-GB" dirty="0"/>
          </a:p>
        </p:txBody>
      </p:sp>
      <p:sp>
        <p:nvSpPr>
          <p:cNvPr id="3" name="Content Placeholder 2">
            <a:extLst>
              <a:ext uri="{FF2B5EF4-FFF2-40B4-BE49-F238E27FC236}">
                <a16:creationId xmlns:a16="http://schemas.microsoft.com/office/drawing/2014/main" id="{BE8750D2-953B-B0AA-7099-B7FA3C4B01A7}"/>
              </a:ext>
            </a:extLst>
          </p:cNvPr>
          <p:cNvSpPr>
            <a:spLocks noGrp="1"/>
          </p:cNvSpPr>
          <p:nvPr>
            <p:ph idx="1"/>
          </p:nvPr>
        </p:nvSpPr>
        <p:spPr/>
        <p:txBody>
          <a:bodyPr>
            <a:normAutofit fontScale="85000" lnSpcReduction="20000"/>
          </a:bodyPr>
          <a:lstStyle/>
          <a:p>
            <a:pPr algn="just"/>
            <a:r>
              <a:rPr lang="en-US" b="0" i="0" dirty="0">
                <a:solidFill>
                  <a:schemeClr val="bg1"/>
                </a:solidFill>
                <a:effectLst/>
                <a:latin typeface="inter-regular"/>
              </a:rPr>
              <a:t>It is a centroid-based algorithm, where each cluster is associated with a centroid. The main aim of this algorithm is to minimize the sum of distances between the data point and their corresponding clusters.</a:t>
            </a:r>
          </a:p>
          <a:p>
            <a:pPr algn="just"/>
            <a:r>
              <a:rPr lang="en-US" b="0" i="0" dirty="0">
                <a:solidFill>
                  <a:schemeClr val="bg1"/>
                </a:solidFill>
                <a:effectLst/>
                <a:latin typeface="inter-regular"/>
              </a:rPr>
              <a:t>The algorithm takes the unlabeled dataset as input, divides the dataset into k-number of clusters, and repeats the process until it does not find the best clusters. The value of k should be predetermined in this algorithm.</a:t>
            </a:r>
          </a:p>
          <a:p>
            <a:pPr algn="just"/>
            <a:r>
              <a:rPr lang="en-US" b="0" i="0" dirty="0">
                <a:solidFill>
                  <a:schemeClr val="bg1"/>
                </a:solidFill>
                <a:effectLst/>
                <a:latin typeface="inter-regular"/>
              </a:rPr>
              <a:t>The k-means </a:t>
            </a:r>
            <a:r>
              <a:rPr lang="en-US" b="0" i="0" u="none" strike="noStrike" dirty="0">
                <a:solidFill>
                  <a:schemeClr val="bg1"/>
                </a:solidFill>
                <a:effectLst/>
                <a:latin typeface="inter-regular"/>
              </a:rPr>
              <a:t>clustering</a:t>
            </a:r>
            <a:r>
              <a:rPr lang="en-US" b="0" i="0" dirty="0">
                <a:solidFill>
                  <a:schemeClr val="bg1"/>
                </a:solidFill>
                <a:effectLst/>
                <a:latin typeface="inter-regular"/>
              </a:rPr>
              <a:t> algorithm mainly performs two tasks:</a:t>
            </a:r>
          </a:p>
          <a:p>
            <a:pPr algn="just">
              <a:buFont typeface="Arial" panose="020B0604020202020204" pitchFamily="34" charset="0"/>
              <a:buChar char="•"/>
            </a:pPr>
            <a:r>
              <a:rPr lang="en-US" b="0" i="0" dirty="0">
                <a:solidFill>
                  <a:schemeClr val="bg1"/>
                </a:solidFill>
                <a:effectLst/>
                <a:latin typeface="inter-regular"/>
              </a:rPr>
              <a:t>Determines the best value for K center points or centroids by an iterative process.</a:t>
            </a:r>
          </a:p>
          <a:p>
            <a:pPr algn="just">
              <a:buFont typeface="Arial" panose="020B0604020202020204" pitchFamily="34" charset="0"/>
              <a:buChar char="•"/>
            </a:pPr>
            <a:r>
              <a:rPr lang="en-US" b="0" i="0" dirty="0">
                <a:solidFill>
                  <a:schemeClr val="bg1"/>
                </a:solidFill>
                <a:effectLst/>
                <a:latin typeface="inter-regular"/>
              </a:rPr>
              <a:t>Assigns each data point to its closest k-center. Those data points which are near to the particular k-center, create a cluster.</a:t>
            </a:r>
          </a:p>
          <a:p>
            <a:pPr algn="just"/>
            <a:r>
              <a:rPr lang="en-US" b="0" i="0" dirty="0">
                <a:solidFill>
                  <a:schemeClr val="bg1"/>
                </a:solidFill>
                <a:effectLst/>
                <a:latin typeface="inter-regular"/>
              </a:rPr>
              <a:t>Hence each cluster has datapoints with some commonalities, and it is away from other clusters.</a:t>
            </a:r>
          </a:p>
          <a:p>
            <a:pPr marL="0" indent="0" algn="just">
              <a:buNone/>
            </a:pPr>
            <a:endParaRPr lang="en-US" b="0" i="0" dirty="0">
              <a:solidFill>
                <a:schemeClr val="bg1"/>
              </a:solidFill>
              <a:effectLst/>
              <a:latin typeface="inter-regular"/>
            </a:endParaRPr>
          </a:p>
          <a:p>
            <a:pPr algn="just"/>
            <a:endParaRPr lang="en-GB" dirty="0">
              <a:solidFill>
                <a:schemeClr val="bg1"/>
              </a:solidFill>
            </a:endParaRPr>
          </a:p>
        </p:txBody>
      </p:sp>
    </p:spTree>
    <p:extLst>
      <p:ext uri="{BB962C8B-B14F-4D97-AF65-F5344CB8AC3E}">
        <p14:creationId xmlns:p14="http://schemas.microsoft.com/office/powerpoint/2010/main" val="2902284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82E2-0FC6-E009-5EA6-C65BCA631FD7}"/>
              </a:ext>
            </a:extLst>
          </p:cNvPr>
          <p:cNvSpPr>
            <a:spLocks noGrp="1"/>
          </p:cNvSpPr>
          <p:nvPr>
            <p:ph type="title"/>
          </p:nvPr>
        </p:nvSpPr>
        <p:spPr/>
        <p:txBody>
          <a:bodyPr/>
          <a:lstStyle/>
          <a:p>
            <a:r>
              <a:rPr lang="en-US" b="0" dirty="0">
                <a:effectLst/>
                <a:latin typeface="erdana"/>
              </a:rPr>
              <a:t>How does the K-Means Algorithm Work?</a:t>
            </a:r>
            <a:br>
              <a:rPr lang="en-US" b="0" dirty="0">
                <a:effectLst/>
                <a:latin typeface="erdana"/>
              </a:rPr>
            </a:br>
            <a:endParaRPr lang="en-GB" dirty="0"/>
          </a:p>
        </p:txBody>
      </p:sp>
      <p:pic>
        <p:nvPicPr>
          <p:cNvPr id="5" name="Content Placeholder 4">
            <a:extLst>
              <a:ext uri="{FF2B5EF4-FFF2-40B4-BE49-F238E27FC236}">
                <a16:creationId xmlns:a16="http://schemas.microsoft.com/office/drawing/2014/main" id="{832F2C36-046A-BE7C-73EC-11ECA1041FA8}"/>
              </a:ext>
            </a:extLst>
          </p:cNvPr>
          <p:cNvPicPr>
            <a:picLocks noGrp="1" noChangeAspect="1"/>
          </p:cNvPicPr>
          <p:nvPr>
            <p:ph idx="1"/>
          </p:nvPr>
        </p:nvPicPr>
        <p:blipFill>
          <a:blip r:embed="rId2"/>
          <a:stretch>
            <a:fillRect/>
          </a:stretch>
        </p:blipFill>
        <p:spPr>
          <a:xfrm>
            <a:off x="6959538" y="2626841"/>
            <a:ext cx="4902452" cy="2273417"/>
          </a:xfrm>
        </p:spPr>
      </p:pic>
      <p:sp>
        <p:nvSpPr>
          <p:cNvPr id="7" name="TextBox 6">
            <a:extLst>
              <a:ext uri="{FF2B5EF4-FFF2-40B4-BE49-F238E27FC236}">
                <a16:creationId xmlns:a16="http://schemas.microsoft.com/office/drawing/2014/main" id="{BB812269-80A5-FC22-6F08-8E6563D7B380}"/>
              </a:ext>
            </a:extLst>
          </p:cNvPr>
          <p:cNvSpPr txBox="1"/>
          <p:nvPr/>
        </p:nvSpPr>
        <p:spPr>
          <a:xfrm>
            <a:off x="330010" y="1969068"/>
            <a:ext cx="6094476" cy="5078313"/>
          </a:xfrm>
          <a:prstGeom prst="rect">
            <a:avLst/>
          </a:prstGeom>
          <a:noFill/>
        </p:spPr>
        <p:txBody>
          <a:bodyPr wrap="square">
            <a:spAutoFit/>
          </a:bodyPr>
          <a:lstStyle/>
          <a:p>
            <a:pPr algn="just"/>
            <a:r>
              <a:rPr lang="en-US" dirty="0"/>
              <a:t>The working of the K-Means algorithm is explained in the below steps:</a:t>
            </a:r>
          </a:p>
          <a:p>
            <a:pPr algn="just"/>
            <a:r>
              <a:rPr lang="en-US" b="1" dirty="0">
                <a:effectLst/>
                <a:latin typeface="inter-bold"/>
              </a:rPr>
              <a:t>Step-1:</a:t>
            </a:r>
            <a:r>
              <a:rPr lang="en-US" dirty="0"/>
              <a:t> Select the number K to decide the number of clusters.</a:t>
            </a:r>
          </a:p>
          <a:p>
            <a:pPr algn="just"/>
            <a:r>
              <a:rPr lang="en-US" b="1" dirty="0">
                <a:effectLst/>
                <a:latin typeface="inter-bold"/>
              </a:rPr>
              <a:t>Step-2:</a:t>
            </a:r>
            <a:r>
              <a:rPr lang="en-US" dirty="0"/>
              <a:t> Select random K points or centroids. (It can be other from the input dataset).</a:t>
            </a:r>
          </a:p>
          <a:p>
            <a:pPr algn="just"/>
            <a:r>
              <a:rPr lang="en-US" b="1" i="0" dirty="0">
                <a:effectLst/>
                <a:latin typeface="inter-bold"/>
              </a:rPr>
              <a:t>Step-3:</a:t>
            </a:r>
            <a:r>
              <a:rPr lang="en-US" b="0" i="0" dirty="0">
                <a:effectLst/>
                <a:latin typeface="inter-regular"/>
              </a:rPr>
              <a:t> Assign each data point to their closest centroid, which will form the predefined K clusters.</a:t>
            </a:r>
          </a:p>
          <a:p>
            <a:pPr algn="just"/>
            <a:r>
              <a:rPr lang="en-US" b="1" i="0" dirty="0">
                <a:effectLst/>
                <a:latin typeface="inter-bold"/>
              </a:rPr>
              <a:t>Step-4:</a:t>
            </a:r>
            <a:r>
              <a:rPr lang="en-US" b="0" i="0" dirty="0">
                <a:effectLst/>
                <a:latin typeface="inter-regular"/>
              </a:rPr>
              <a:t> Calculate the variance and place a new centroid of each cluster.</a:t>
            </a:r>
          </a:p>
          <a:p>
            <a:pPr algn="just"/>
            <a:r>
              <a:rPr lang="en-US" b="1" i="0" dirty="0">
                <a:effectLst/>
                <a:latin typeface="inter-bold"/>
              </a:rPr>
              <a:t>Step-5:</a:t>
            </a:r>
            <a:r>
              <a:rPr lang="en-US" b="0" i="0" dirty="0">
                <a:effectLst/>
                <a:latin typeface="inter-regular"/>
              </a:rPr>
              <a:t> Repeat the third steps, which means reassign each datapoint to the new closest centroid of each cluster.</a:t>
            </a:r>
          </a:p>
          <a:p>
            <a:pPr algn="just"/>
            <a:r>
              <a:rPr lang="en-US" b="1" i="0" dirty="0">
                <a:effectLst/>
                <a:latin typeface="inter-bold"/>
              </a:rPr>
              <a:t>Step-6:</a:t>
            </a:r>
            <a:r>
              <a:rPr lang="en-US" b="0" i="0" dirty="0">
                <a:effectLst/>
                <a:latin typeface="inter-regular"/>
              </a:rPr>
              <a:t> If any reassignment occurs, then go to step-4 else go to FINISH.</a:t>
            </a:r>
          </a:p>
          <a:p>
            <a:pPr algn="just"/>
            <a:r>
              <a:rPr lang="en-US" b="1" i="0" dirty="0">
                <a:effectLst/>
                <a:latin typeface="inter-bold"/>
              </a:rPr>
              <a:t>Step-7</a:t>
            </a:r>
            <a:r>
              <a:rPr lang="en-US" b="0" i="0" dirty="0">
                <a:effectLst/>
                <a:latin typeface="inter-regular"/>
              </a:rPr>
              <a:t>: The model is ready.</a:t>
            </a:r>
          </a:p>
          <a:p>
            <a:pPr algn="just"/>
            <a:endParaRPr lang="en-US" dirty="0"/>
          </a:p>
          <a:p>
            <a:pPr algn="just"/>
            <a:br>
              <a:rPr lang="en-US" b="0" i="0" dirty="0">
                <a:effectLst/>
                <a:latin typeface="inter-regular"/>
              </a:rPr>
            </a:br>
            <a:endParaRPr lang="en-GB" dirty="0"/>
          </a:p>
        </p:txBody>
      </p:sp>
    </p:spTree>
    <p:extLst>
      <p:ext uri="{BB962C8B-B14F-4D97-AF65-F5344CB8AC3E}">
        <p14:creationId xmlns:p14="http://schemas.microsoft.com/office/powerpoint/2010/main" val="4157122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6AEC-9341-EE54-B0CE-4C5F28ED0044}"/>
              </a:ext>
            </a:extLst>
          </p:cNvPr>
          <p:cNvSpPr>
            <a:spLocks noGrp="1"/>
          </p:cNvSpPr>
          <p:nvPr>
            <p:ph type="title"/>
          </p:nvPr>
        </p:nvSpPr>
        <p:spPr/>
        <p:txBody>
          <a:bodyPr/>
          <a:lstStyle/>
          <a:p>
            <a:r>
              <a:rPr lang="en-GB" dirty="0"/>
              <a:t>Example</a:t>
            </a:r>
          </a:p>
        </p:txBody>
      </p:sp>
      <p:pic>
        <p:nvPicPr>
          <p:cNvPr id="5" name="Content Placeholder 4">
            <a:extLst>
              <a:ext uri="{FF2B5EF4-FFF2-40B4-BE49-F238E27FC236}">
                <a16:creationId xmlns:a16="http://schemas.microsoft.com/office/drawing/2014/main" id="{A29F931F-5BB0-DA2C-BD75-283226746F26}"/>
              </a:ext>
            </a:extLst>
          </p:cNvPr>
          <p:cNvPicPr>
            <a:picLocks noGrp="1" noChangeAspect="1"/>
          </p:cNvPicPr>
          <p:nvPr>
            <p:ph idx="1"/>
          </p:nvPr>
        </p:nvPicPr>
        <p:blipFill>
          <a:blip r:embed="rId2"/>
          <a:stretch>
            <a:fillRect/>
          </a:stretch>
        </p:blipFill>
        <p:spPr>
          <a:xfrm>
            <a:off x="424213" y="2496321"/>
            <a:ext cx="3919187" cy="3352972"/>
          </a:xfrm>
        </p:spPr>
      </p:pic>
      <p:pic>
        <p:nvPicPr>
          <p:cNvPr id="7" name="Picture 6">
            <a:extLst>
              <a:ext uri="{FF2B5EF4-FFF2-40B4-BE49-F238E27FC236}">
                <a16:creationId xmlns:a16="http://schemas.microsoft.com/office/drawing/2014/main" id="{5C226B5C-065B-625E-8D46-59DFBDF2788B}"/>
              </a:ext>
            </a:extLst>
          </p:cNvPr>
          <p:cNvPicPr>
            <a:picLocks noChangeAspect="1"/>
          </p:cNvPicPr>
          <p:nvPr/>
        </p:nvPicPr>
        <p:blipFill>
          <a:blip r:embed="rId3"/>
          <a:stretch>
            <a:fillRect/>
          </a:stretch>
        </p:blipFill>
        <p:spPr>
          <a:xfrm>
            <a:off x="4343400" y="2496321"/>
            <a:ext cx="6693244" cy="3352972"/>
          </a:xfrm>
          <a:prstGeom prst="rect">
            <a:avLst/>
          </a:prstGeom>
        </p:spPr>
      </p:pic>
    </p:spTree>
    <p:extLst>
      <p:ext uri="{BB962C8B-B14F-4D97-AF65-F5344CB8AC3E}">
        <p14:creationId xmlns:p14="http://schemas.microsoft.com/office/powerpoint/2010/main" val="2813735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5372-58DC-7B6D-12E1-42B37A903AB1}"/>
              </a:ext>
            </a:extLst>
          </p:cNvPr>
          <p:cNvSpPr>
            <a:spLocks noGrp="1"/>
          </p:cNvSpPr>
          <p:nvPr>
            <p:ph type="title"/>
          </p:nvPr>
        </p:nvSpPr>
        <p:spPr/>
        <p:txBody>
          <a:bodyPr/>
          <a:lstStyle/>
          <a:p>
            <a:r>
              <a:rPr lang="en-GB" dirty="0"/>
              <a:t>Calculating best centroid</a:t>
            </a:r>
          </a:p>
        </p:txBody>
      </p:sp>
      <p:pic>
        <p:nvPicPr>
          <p:cNvPr id="5" name="Content Placeholder 4">
            <a:extLst>
              <a:ext uri="{FF2B5EF4-FFF2-40B4-BE49-F238E27FC236}">
                <a16:creationId xmlns:a16="http://schemas.microsoft.com/office/drawing/2014/main" id="{5A20D6E6-7D3E-46A3-AAFC-749619620E23}"/>
              </a:ext>
            </a:extLst>
          </p:cNvPr>
          <p:cNvPicPr>
            <a:picLocks noGrp="1" noChangeAspect="1"/>
          </p:cNvPicPr>
          <p:nvPr>
            <p:ph idx="1"/>
          </p:nvPr>
        </p:nvPicPr>
        <p:blipFill>
          <a:blip r:embed="rId2"/>
          <a:stretch>
            <a:fillRect/>
          </a:stretch>
        </p:blipFill>
        <p:spPr>
          <a:xfrm>
            <a:off x="680321" y="2381510"/>
            <a:ext cx="5729623" cy="3454578"/>
          </a:xfrm>
        </p:spPr>
      </p:pic>
      <p:pic>
        <p:nvPicPr>
          <p:cNvPr id="7" name="Picture 6">
            <a:extLst>
              <a:ext uri="{FF2B5EF4-FFF2-40B4-BE49-F238E27FC236}">
                <a16:creationId xmlns:a16="http://schemas.microsoft.com/office/drawing/2014/main" id="{EA7D3716-C327-9E57-6C21-71824B618F6D}"/>
              </a:ext>
            </a:extLst>
          </p:cNvPr>
          <p:cNvPicPr>
            <a:picLocks noChangeAspect="1"/>
          </p:cNvPicPr>
          <p:nvPr/>
        </p:nvPicPr>
        <p:blipFill>
          <a:blip r:embed="rId3"/>
          <a:stretch>
            <a:fillRect/>
          </a:stretch>
        </p:blipFill>
        <p:spPr>
          <a:xfrm>
            <a:off x="6409944" y="2381510"/>
            <a:ext cx="4141615" cy="3454577"/>
          </a:xfrm>
          <a:prstGeom prst="rect">
            <a:avLst/>
          </a:prstGeom>
        </p:spPr>
      </p:pic>
    </p:spTree>
    <p:extLst>
      <p:ext uri="{BB962C8B-B14F-4D97-AF65-F5344CB8AC3E}">
        <p14:creationId xmlns:p14="http://schemas.microsoft.com/office/powerpoint/2010/main" val="130792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5DAC-4469-342A-9EE7-D2A27F184FB8}"/>
              </a:ext>
            </a:extLst>
          </p:cNvPr>
          <p:cNvSpPr>
            <a:spLocks noGrp="1"/>
          </p:cNvSpPr>
          <p:nvPr>
            <p:ph type="title"/>
          </p:nvPr>
        </p:nvSpPr>
        <p:spPr/>
        <p:txBody>
          <a:bodyPr/>
          <a:lstStyle/>
          <a:p>
            <a:r>
              <a:rPr lang="en-GB" dirty="0"/>
              <a:t>Calculating new Centroid</a:t>
            </a:r>
          </a:p>
        </p:txBody>
      </p:sp>
      <p:pic>
        <p:nvPicPr>
          <p:cNvPr id="5" name="Content Placeholder 4">
            <a:extLst>
              <a:ext uri="{FF2B5EF4-FFF2-40B4-BE49-F238E27FC236}">
                <a16:creationId xmlns:a16="http://schemas.microsoft.com/office/drawing/2014/main" id="{43EBB6F9-6FED-3006-0CC1-70BDEFA503A9}"/>
              </a:ext>
            </a:extLst>
          </p:cNvPr>
          <p:cNvPicPr>
            <a:picLocks noGrp="1" noChangeAspect="1"/>
          </p:cNvPicPr>
          <p:nvPr>
            <p:ph idx="1"/>
          </p:nvPr>
        </p:nvPicPr>
        <p:blipFill>
          <a:blip r:embed="rId2"/>
          <a:stretch>
            <a:fillRect/>
          </a:stretch>
        </p:blipFill>
        <p:spPr>
          <a:xfrm>
            <a:off x="598026" y="2388366"/>
            <a:ext cx="4540902" cy="3568883"/>
          </a:xfrm>
        </p:spPr>
      </p:pic>
      <p:pic>
        <p:nvPicPr>
          <p:cNvPr id="7" name="Picture 6">
            <a:extLst>
              <a:ext uri="{FF2B5EF4-FFF2-40B4-BE49-F238E27FC236}">
                <a16:creationId xmlns:a16="http://schemas.microsoft.com/office/drawing/2014/main" id="{AC753F2D-AC2F-A10D-480D-BB366CC7A1CB}"/>
              </a:ext>
            </a:extLst>
          </p:cNvPr>
          <p:cNvPicPr>
            <a:picLocks noChangeAspect="1"/>
          </p:cNvPicPr>
          <p:nvPr/>
        </p:nvPicPr>
        <p:blipFill>
          <a:blip r:embed="rId3"/>
          <a:stretch>
            <a:fillRect/>
          </a:stretch>
        </p:blipFill>
        <p:spPr>
          <a:xfrm>
            <a:off x="5138928" y="2388366"/>
            <a:ext cx="6712295" cy="3568883"/>
          </a:xfrm>
          <a:prstGeom prst="rect">
            <a:avLst/>
          </a:prstGeom>
        </p:spPr>
      </p:pic>
    </p:spTree>
    <p:extLst>
      <p:ext uri="{BB962C8B-B14F-4D97-AF65-F5344CB8AC3E}">
        <p14:creationId xmlns:p14="http://schemas.microsoft.com/office/powerpoint/2010/main" val="4177505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2D21-C5CB-A43E-F7C2-32CEFA12FDCF}"/>
              </a:ext>
            </a:extLst>
          </p:cNvPr>
          <p:cNvSpPr>
            <a:spLocks noGrp="1"/>
          </p:cNvSpPr>
          <p:nvPr>
            <p:ph type="title"/>
          </p:nvPr>
        </p:nvSpPr>
        <p:spPr/>
        <p:txBody>
          <a:bodyPr/>
          <a:lstStyle/>
          <a:p>
            <a:r>
              <a:rPr lang="en-GB" dirty="0"/>
              <a:t>convergence</a:t>
            </a:r>
          </a:p>
        </p:txBody>
      </p:sp>
      <p:pic>
        <p:nvPicPr>
          <p:cNvPr id="5" name="Content Placeholder 4">
            <a:extLst>
              <a:ext uri="{FF2B5EF4-FFF2-40B4-BE49-F238E27FC236}">
                <a16:creationId xmlns:a16="http://schemas.microsoft.com/office/drawing/2014/main" id="{FB8ED875-78E9-9ED8-9925-EF13540B4012}"/>
              </a:ext>
            </a:extLst>
          </p:cNvPr>
          <p:cNvPicPr>
            <a:picLocks noGrp="1" noChangeAspect="1"/>
          </p:cNvPicPr>
          <p:nvPr>
            <p:ph idx="1"/>
          </p:nvPr>
        </p:nvPicPr>
        <p:blipFill>
          <a:blip r:embed="rId2"/>
          <a:stretch>
            <a:fillRect/>
          </a:stretch>
        </p:blipFill>
        <p:spPr>
          <a:xfrm>
            <a:off x="755186" y="2373376"/>
            <a:ext cx="4274014" cy="3598863"/>
          </a:xfrm>
        </p:spPr>
      </p:pic>
      <p:pic>
        <p:nvPicPr>
          <p:cNvPr id="7" name="Picture 6">
            <a:extLst>
              <a:ext uri="{FF2B5EF4-FFF2-40B4-BE49-F238E27FC236}">
                <a16:creationId xmlns:a16="http://schemas.microsoft.com/office/drawing/2014/main" id="{7969DE52-F77D-51D9-D5BA-FCADC4DCE8AC}"/>
              </a:ext>
            </a:extLst>
          </p:cNvPr>
          <p:cNvPicPr>
            <a:picLocks noChangeAspect="1"/>
          </p:cNvPicPr>
          <p:nvPr/>
        </p:nvPicPr>
        <p:blipFill>
          <a:blip r:embed="rId3"/>
          <a:stretch>
            <a:fillRect/>
          </a:stretch>
        </p:blipFill>
        <p:spPr>
          <a:xfrm>
            <a:off x="5401745" y="2373376"/>
            <a:ext cx="4086017" cy="3598862"/>
          </a:xfrm>
          <a:prstGeom prst="rect">
            <a:avLst/>
          </a:prstGeom>
        </p:spPr>
      </p:pic>
    </p:spTree>
    <p:extLst>
      <p:ext uri="{BB962C8B-B14F-4D97-AF65-F5344CB8AC3E}">
        <p14:creationId xmlns:p14="http://schemas.microsoft.com/office/powerpoint/2010/main" val="3040696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9679-16BB-E02B-CA83-B9A69F3DB30F}"/>
              </a:ext>
            </a:extLst>
          </p:cNvPr>
          <p:cNvSpPr>
            <a:spLocks noGrp="1"/>
          </p:cNvSpPr>
          <p:nvPr>
            <p:ph type="title"/>
          </p:nvPr>
        </p:nvSpPr>
        <p:spPr/>
        <p:txBody>
          <a:bodyPr/>
          <a:lstStyle/>
          <a:p>
            <a:r>
              <a:rPr lang="en-GB" dirty="0"/>
              <a:t>Syntax</a:t>
            </a:r>
          </a:p>
        </p:txBody>
      </p:sp>
      <p:pic>
        <p:nvPicPr>
          <p:cNvPr id="5" name="Content Placeholder 4">
            <a:extLst>
              <a:ext uri="{FF2B5EF4-FFF2-40B4-BE49-F238E27FC236}">
                <a16:creationId xmlns:a16="http://schemas.microsoft.com/office/drawing/2014/main" id="{E60AE0DB-845F-2755-413A-0327F77B6A3D}"/>
              </a:ext>
            </a:extLst>
          </p:cNvPr>
          <p:cNvPicPr>
            <a:picLocks noGrp="1" noChangeAspect="1"/>
          </p:cNvPicPr>
          <p:nvPr>
            <p:ph idx="1"/>
          </p:nvPr>
        </p:nvPicPr>
        <p:blipFill>
          <a:blip r:embed="rId2"/>
          <a:stretch>
            <a:fillRect/>
          </a:stretch>
        </p:blipFill>
        <p:spPr>
          <a:xfrm>
            <a:off x="680322" y="2377440"/>
            <a:ext cx="9707262" cy="2333497"/>
          </a:xfrm>
        </p:spPr>
      </p:pic>
    </p:spTree>
    <p:extLst>
      <p:ext uri="{BB962C8B-B14F-4D97-AF65-F5344CB8AC3E}">
        <p14:creationId xmlns:p14="http://schemas.microsoft.com/office/powerpoint/2010/main" val="950966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6F0E-E5DB-A7A3-954C-89698C3942F8}"/>
              </a:ext>
            </a:extLst>
          </p:cNvPr>
          <p:cNvSpPr>
            <a:spLocks noGrp="1"/>
          </p:cNvSpPr>
          <p:nvPr>
            <p:ph type="title"/>
          </p:nvPr>
        </p:nvSpPr>
        <p:spPr/>
        <p:txBody>
          <a:bodyPr/>
          <a:lstStyle/>
          <a:p>
            <a:r>
              <a:rPr lang="en-US" b="1" dirty="0">
                <a:effectLst/>
                <a:latin typeface="circular-book"/>
              </a:rPr>
              <a:t>Hierarchical clustering</a:t>
            </a:r>
            <a:endParaRPr lang="en-GB" dirty="0"/>
          </a:p>
        </p:txBody>
      </p:sp>
      <p:sp>
        <p:nvSpPr>
          <p:cNvPr id="3" name="Content Placeholder 2">
            <a:extLst>
              <a:ext uri="{FF2B5EF4-FFF2-40B4-BE49-F238E27FC236}">
                <a16:creationId xmlns:a16="http://schemas.microsoft.com/office/drawing/2014/main" id="{3F042B9B-23F7-F1E9-FA74-37BE80691E24}"/>
              </a:ext>
            </a:extLst>
          </p:cNvPr>
          <p:cNvSpPr>
            <a:spLocks noGrp="1"/>
          </p:cNvSpPr>
          <p:nvPr>
            <p:ph idx="1"/>
          </p:nvPr>
        </p:nvSpPr>
        <p:spPr/>
        <p:txBody>
          <a:bodyPr/>
          <a:lstStyle/>
          <a:p>
            <a:r>
              <a:rPr lang="en-US" b="1" i="1" dirty="0">
                <a:solidFill>
                  <a:schemeClr val="bg1"/>
                </a:solidFill>
                <a:effectLst/>
                <a:latin typeface="circular-book"/>
              </a:rPr>
              <a:t>Hierarchical clustering</a:t>
            </a:r>
            <a:r>
              <a:rPr lang="en-US" b="0" i="1" dirty="0">
                <a:solidFill>
                  <a:schemeClr val="bg1"/>
                </a:solidFill>
                <a:effectLst/>
                <a:latin typeface="circular-book"/>
              </a:rPr>
              <a:t>, </a:t>
            </a:r>
            <a:r>
              <a:rPr lang="en-US" b="0" i="0" dirty="0">
                <a:solidFill>
                  <a:schemeClr val="bg1"/>
                </a:solidFill>
                <a:effectLst/>
                <a:latin typeface="circular-book"/>
              </a:rPr>
              <a:t>also known as </a:t>
            </a:r>
            <a:r>
              <a:rPr lang="en-US" b="0" i="1" dirty="0">
                <a:solidFill>
                  <a:schemeClr val="bg1"/>
                </a:solidFill>
                <a:effectLst/>
                <a:latin typeface="circular-book"/>
              </a:rPr>
              <a:t>hierarchical cluster analysis,</a:t>
            </a:r>
            <a:r>
              <a:rPr lang="en-US" b="0" i="0" dirty="0">
                <a:solidFill>
                  <a:schemeClr val="bg1"/>
                </a:solidFill>
                <a:effectLst/>
                <a:latin typeface="circular-book"/>
              </a:rPr>
              <a:t> is an algorithm that groups similar objects into groups called </a:t>
            </a:r>
            <a:r>
              <a:rPr lang="en-US" b="0" i="1" dirty="0">
                <a:solidFill>
                  <a:schemeClr val="bg1"/>
                </a:solidFill>
                <a:effectLst/>
                <a:latin typeface="circular-book"/>
              </a:rPr>
              <a:t>clusters</a:t>
            </a:r>
            <a:r>
              <a:rPr lang="en-US" b="0" i="0" dirty="0">
                <a:solidFill>
                  <a:schemeClr val="bg1"/>
                </a:solidFill>
                <a:effectLst/>
                <a:latin typeface="circular-book"/>
              </a:rPr>
              <a:t>. The endpoint is a set of clusters</a:t>
            </a:r>
            <a:r>
              <a:rPr lang="en-US" b="0" i="1" dirty="0">
                <a:solidFill>
                  <a:schemeClr val="bg1"/>
                </a:solidFill>
                <a:effectLst/>
                <a:latin typeface="circular-book"/>
              </a:rPr>
              <a:t>, </a:t>
            </a:r>
            <a:r>
              <a:rPr lang="en-US" b="0" i="0" dirty="0">
                <a:solidFill>
                  <a:schemeClr val="bg1"/>
                </a:solidFill>
                <a:effectLst/>
                <a:latin typeface="circular-book"/>
              </a:rPr>
              <a:t>where each cluster is distinct from each other cluster, and the objects within each cluster are broadly similar to each other.</a:t>
            </a:r>
            <a:endParaRPr lang="en-GB" dirty="0">
              <a:solidFill>
                <a:schemeClr val="bg1"/>
              </a:solidFill>
            </a:endParaRPr>
          </a:p>
        </p:txBody>
      </p:sp>
    </p:spTree>
    <p:extLst>
      <p:ext uri="{BB962C8B-B14F-4D97-AF65-F5344CB8AC3E}">
        <p14:creationId xmlns:p14="http://schemas.microsoft.com/office/powerpoint/2010/main" val="1765708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0E52-5DF4-E444-51F0-2F781D0A5462}"/>
              </a:ext>
            </a:extLst>
          </p:cNvPr>
          <p:cNvSpPr>
            <a:spLocks noGrp="1"/>
          </p:cNvSpPr>
          <p:nvPr>
            <p:ph type="title"/>
          </p:nvPr>
        </p:nvSpPr>
        <p:spPr/>
        <p:txBody>
          <a:bodyPr/>
          <a:lstStyle/>
          <a:p>
            <a:r>
              <a:rPr lang="en-US" b="1" dirty="0">
                <a:effectLst/>
                <a:latin typeface="circular-book"/>
              </a:rPr>
              <a:t>Hierarchical clustering</a:t>
            </a:r>
            <a:endParaRPr lang="en-GB" dirty="0"/>
          </a:p>
        </p:txBody>
      </p:sp>
      <p:pic>
        <p:nvPicPr>
          <p:cNvPr id="5" name="Content Placeholder 4">
            <a:extLst>
              <a:ext uri="{FF2B5EF4-FFF2-40B4-BE49-F238E27FC236}">
                <a16:creationId xmlns:a16="http://schemas.microsoft.com/office/drawing/2014/main" id="{EBD7E927-DA91-2D28-A958-C4B7EE39A1DA}"/>
              </a:ext>
            </a:extLst>
          </p:cNvPr>
          <p:cNvPicPr>
            <a:picLocks noGrp="1" noChangeAspect="1"/>
          </p:cNvPicPr>
          <p:nvPr>
            <p:ph idx="1"/>
          </p:nvPr>
        </p:nvPicPr>
        <p:blipFill>
          <a:blip r:embed="rId2"/>
          <a:stretch>
            <a:fillRect/>
          </a:stretch>
        </p:blipFill>
        <p:spPr>
          <a:xfrm>
            <a:off x="1984075" y="2139351"/>
            <a:ext cx="6797616" cy="4442603"/>
          </a:xfrm>
        </p:spPr>
      </p:pic>
    </p:spTree>
    <p:extLst>
      <p:ext uri="{BB962C8B-B14F-4D97-AF65-F5344CB8AC3E}">
        <p14:creationId xmlns:p14="http://schemas.microsoft.com/office/powerpoint/2010/main" val="2731575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E618-7470-BF28-C78C-1CD56BFD1FAF}"/>
              </a:ext>
            </a:extLst>
          </p:cNvPr>
          <p:cNvSpPr>
            <a:spLocks noGrp="1"/>
          </p:cNvSpPr>
          <p:nvPr>
            <p:ph type="title"/>
          </p:nvPr>
        </p:nvSpPr>
        <p:spPr/>
        <p:txBody>
          <a:bodyPr/>
          <a:lstStyle/>
          <a:p>
            <a:r>
              <a:rPr lang="en-GB" dirty="0" err="1"/>
              <a:t>Dendogram</a:t>
            </a:r>
            <a:endParaRPr lang="en-GB" dirty="0"/>
          </a:p>
        </p:txBody>
      </p:sp>
      <p:pic>
        <p:nvPicPr>
          <p:cNvPr id="5" name="Content Placeholder 4">
            <a:extLst>
              <a:ext uri="{FF2B5EF4-FFF2-40B4-BE49-F238E27FC236}">
                <a16:creationId xmlns:a16="http://schemas.microsoft.com/office/drawing/2014/main" id="{ADD37A5C-2A1F-580F-335C-B6E5FADD8B49}"/>
              </a:ext>
            </a:extLst>
          </p:cNvPr>
          <p:cNvPicPr>
            <a:picLocks noGrp="1" noChangeAspect="1"/>
          </p:cNvPicPr>
          <p:nvPr>
            <p:ph idx="1"/>
          </p:nvPr>
        </p:nvPicPr>
        <p:blipFill>
          <a:blip r:embed="rId2"/>
          <a:stretch>
            <a:fillRect/>
          </a:stretch>
        </p:blipFill>
        <p:spPr>
          <a:xfrm>
            <a:off x="1285336" y="2070340"/>
            <a:ext cx="7720641" cy="4425351"/>
          </a:xfrm>
        </p:spPr>
      </p:pic>
    </p:spTree>
    <p:extLst>
      <p:ext uri="{BB962C8B-B14F-4D97-AF65-F5344CB8AC3E}">
        <p14:creationId xmlns:p14="http://schemas.microsoft.com/office/powerpoint/2010/main" val="311525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D810-ACDE-F8E7-F305-BFE2AA5AB985}"/>
              </a:ext>
            </a:extLst>
          </p:cNvPr>
          <p:cNvSpPr>
            <a:spLocks noGrp="1"/>
          </p:cNvSpPr>
          <p:nvPr>
            <p:ph type="title"/>
          </p:nvPr>
        </p:nvSpPr>
        <p:spPr/>
        <p:txBody>
          <a:bodyPr/>
          <a:lstStyle/>
          <a:p>
            <a:r>
              <a:rPr lang="en-GB" dirty="0"/>
              <a:t>Linear regression</a:t>
            </a:r>
          </a:p>
        </p:txBody>
      </p:sp>
      <p:sp>
        <p:nvSpPr>
          <p:cNvPr id="3" name="Content Placeholder 2">
            <a:extLst>
              <a:ext uri="{FF2B5EF4-FFF2-40B4-BE49-F238E27FC236}">
                <a16:creationId xmlns:a16="http://schemas.microsoft.com/office/drawing/2014/main" id="{7D61E249-1753-DE0F-EE13-34489C6209BA}"/>
              </a:ext>
            </a:extLst>
          </p:cNvPr>
          <p:cNvSpPr>
            <a:spLocks noGrp="1"/>
          </p:cNvSpPr>
          <p:nvPr>
            <p:ph idx="1"/>
          </p:nvPr>
        </p:nvSpPr>
        <p:spPr>
          <a:xfrm>
            <a:off x="758256" y="2268747"/>
            <a:ext cx="8946541" cy="4212566"/>
          </a:xfrm>
        </p:spPr>
        <p:txBody>
          <a:bodyPr>
            <a:normAutofit fontScale="85000" lnSpcReduction="20000"/>
          </a:bodyPr>
          <a:lstStyle/>
          <a:p>
            <a:pPr marL="0" indent="0" algn="just">
              <a:buNone/>
            </a:pPr>
            <a:r>
              <a:rPr lang="en-US" b="0" i="0" dirty="0">
                <a:effectLst/>
                <a:latin typeface="Lato" panose="020F0502020204030203" pitchFamily="34" charset="0"/>
              </a:rPr>
              <a:t>The best way to understand linear regression is to relive this experience of childhood. Let us say, you ask a child in fifth grade to arrange people in his class by increasing the order of weight, without asking them their weights! What do you think the child will do? He/she would likely look (visually analyze) at the height and build of people and arrange them using a combination of these visible parameters. This is linear regression in real life! The child has actually figured out that height and build would be correlated to weight by a relationship, which looks like the equation above.</a:t>
            </a:r>
          </a:p>
          <a:p>
            <a:pPr marL="0" indent="0" algn="just">
              <a:buNone/>
            </a:pPr>
            <a:r>
              <a:rPr lang="en-US" b="0" i="0" dirty="0">
                <a:effectLst/>
                <a:latin typeface="Lato" panose="020F0502020204030203" pitchFamily="34" charset="0"/>
              </a:rPr>
              <a:t>In this equation:</a:t>
            </a:r>
          </a:p>
          <a:p>
            <a:pPr marL="0" indent="0" algn="just">
              <a:buNone/>
            </a:pPr>
            <a:r>
              <a:rPr lang="en-US" b="0" i="0" dirty="0">
                <a:effectLst/>
                <a:latin typeface="Lato" panose="020F0502020204030203" pitchFamily="34" charset="0"/>
              </a:rPr>
              <a:t>Y – Dependent Variable</a:t>
            </a:r>
          </a:p>
          <a:p>
            <a:pPr marL="0" indent="0" algn="just">
              <a:buNone/>
            </a:pPr>
            <a:r>
              <a:rPr lang="en-US" b="0" i="0" dirty="0">
                <a:effectLst/>
                <a:latin typeface="Lato" panose="020F0502020204030203" pitchFamily="34" charset="0"/>
              </a:rPr>
              <a:t>a – Slope</a:t>
            </a:r>
          </a:p>
          <a:p>
            <a:pPr marL="0" indent="0" algn="just">
              <a:buNone/>
            </a:pPr>
            <a:r>
              <a:rPr lang="en-US" b="0" i="0" dirty="0">
                <a:effectLst/>
                <a:latin typeface="Lato" panose="020F0502020204030203" pitchFamily="34" charset="0"/>
              </a:rPr>
              <a:t>X – Independent variable</a:t>
            </a:r>
          </a:p>
          <a:p>
            <a:pPr marL="0" indent="0" algn="just">
              <a:buNone/>
            </a:pPr>
            <a:r>
              <a:rPr lang="en-US" b="0" i="0" dirty="0">
                <a:effectLst/>
                <a:latin typeface="Lato" panose="020F0502020204030203" pitchFamily="34" charset="0"/>
              </a:rPr>
              <a:t>b – Intercept</a:t>
            </a:r>
          </a:p>
          <a:p>
            <a:pPr marL="0" indent="0" algn="just">
              <a:buNone/>
            </a:pPr>
            <a:r>
              <a:rPr lang="en-US" b="0" i="0" dirty="0">
                <a:effectLst/>
                <a:latin typeface="Lato" panose="020F0502020204030203" pitchFamily="34" charset="0"/>
              </a:rPr>
              <a:t>These coefficients a and b are derived based on minimizing the sum of the squared difference of distance between data points and the regression line.</a:t>
            </a:r>
          </a:p>
          <a:p>
            <a:pPr marL="0" indent="0">
              <a:buNone/>
            </a:pPr>
            <a:endParaRPr lang="en-GB" dirty="0"/>
          </a:p>
        </p:txBody>
      </p:sp>
    </p:spTree>
    <p:extLst>
      <p:ext uri="{BB962C8B-B14F-4D97-AF65-F5344CB8AC3E}">
        <p14:creationId xmlns:p14="http://schemas.microsoft.com/office/powerpoint/2010/main" val="573068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8F1F-8694-CB30-D48D-36459D83970E}"/>
              </a:ext>
            </a:extLst>
          </p:cNvPr>
          <p:cNvSpPr>
            <a:spLocks noGrp="1"/>
          </p:cNvSpPr>
          <p:nvPr>
            <p:ph type="title"/>
          </p:nvPr>
        </p:nvSpPr>
        <p:spPr/>
        <p:txBody>
          <a:bodyPr/>
          <a:lstStyle/>
          <a:p>
            <a:r>
              <a:rPr lang="en-US" b="0" i="0" dirty="0">
                <a:effectLst/>
                <a:latin typeface="circular-medium"/>
              </a:rPr>
              <a:t>Measures of distance (similarity)</a:t>
            </a:r>
            <a:br>
              <a:rPr lang="en-US" b="0" i="0" dirty="0">
                <a:effectLst/>
                <a:latin typeface="circular-medium"/>
              </a:rPr>
            </a:br>
            <a:endParaRPr lang="en-GB" dirty="0"/>
          </a:p>
        </p:txBody>
      </p:sp>
      <p:sp>
        <p:nvSpPr>
          <p:cNvPr id="3" name="Content Placeholder 2">
            <a:extLst>
              <a:ext uri="{FF2B5EF4-FFF2-40B4-BE49-F238E27FC236}">
                <a16:creationId xmlns:a16="http://schemas.microsoft.com/office/drawing/2014/main" id="{C4D9DB8D-9D9C-7BC1-90A8-F0193FD38445}"/>
              </a:ext>
            </a:extLst>
          </p:cNvPr>
          <p:cNvSpPr>
            <a:spLocks noGrp="1"/>
          </p:cNvSpPr>
          <p:nvPr>
            <p:ph idx="1"/>
          </p:nvPr>
        </p:nvSpPr>
        <p:spPr/>
        <p:txBody>
          <a:bodyPr>
            <a:normAutofit fontScale="92500" lnSpcReduction="20000"/>
          </a:bodyPr>
          <a:lstStyle/>
          <a:p>
            <a:pPr algn="just"/>
            <a:r>
              <a:rPr lang="en-US" b="0" i="0" dirty="0">
                <a:solidFill>
                  <a:schemeClr val="bg1"/>
                </a:solidFill>
                <a:effectLst/>
                <a:latin typeface="circular-book"/>
              </a:rPr>
              <a:t>In the example above, the </a:t>
            </a:r>
            <a:r>
              <a:rPr lang="en-US" b="0" i="1" dirty="0">
                <a:solidFill>
                  <a:schemeClr val="bg1"/>
                </a:solidFill>
                <a:effectLst/>
                <a:latin typeface="circular-book"/>
              </a:rPr>
              <a:t>distance </a:t>
            </a:r>
            <a:r>
              <a:rPr lang="en-US" b="0" i="0" dirty="0">
                <a:solidFill>
                  <a:schemeClr val="bg1"/>
                </a:solidFill>
                <a:effectLst/>
                <a:latin typeface="circular-book"/>
              </a:rPr>
              <a:t>between two clusters has been computed based on the length of the straight line drawn from one cluster to another. This is commonly referred to as the </a:t>
            </a:r>
            <a:r>
              <a:rPr lang="en-US" b="0" i="1" dirty="0">
                <a:solidFill>
                  <a:schemeClr val="bg1"/>
                </a:solidFill>
                <a:effectLst/>
                <a:latin typeface="circular-book"/>
              </a:rPr>
              <a:t>Euclidean distance.</a:t>
            </a:r>
            <a:r>
              <a:rPr lang="en-US" b="0" i="0" dirty="0">
                <a:solidFill>
                  <a:schemeClr val="bg1"/>
                </a:solidFill>
                <a:effectLst/>
                <a:latin typeface="circular-book"/>
              </a:rPr>
              <a:t> Many other </a:t>
            </a:r>
            <a:r>
              <a:rPr lang="en-US" b="0" i="1" dirty="0">
                <a:solidFill>
                  <a:schemeClr val="bg1"/>
                </a:solidFill>
                <a:effectLst/>
                <a:latin typeface="circular-book"/>
              </a:rPr>
              <a:t>distance metrics </a:t>
            </a:r>
            <a:r>
              <a:rPr lang="en-US" b="0" i="0" dirty="0">
                <a:solidFill>
                  <a:schemeClr val="bg1"/>
                </a:solidFill>
                <a:effectLst/>
                <a:latin typeface="circular-book"/>
              </a:rPr>
              <a:t>have been developed.</a:t>
            </a:r>
          </a:p>
          <a:p>
            <a:pPr algn="just"/>
            <a:r>
              <a:rPr lang="en-US" b="0" i="0" dirty="0">
                <a:solidFill>
                  <a:schemeClr val="bg1"/>
                </a:solidFill>
                <a:effectLst/>
                <a:latin typeface="circular-book"/>
              </a:rPr>
              <a:t>The choice of distance metric should be made based on theoretical concerns from the domain of study. That is, a distance metric needs to define similarity in a way that is sensible for the field of study. For example, if clustering crime sites in a city, city block distance may be appropriate. Or, better yet, the time taken to travel between each location. Where there is no theoretical justification for an alternative, the Euclidean should generally be preferred, as it is usually the appropriate measure of distance in the physical world.</a:t>
            </a:r>
          </a:p>
          <a:p>
            <a:pPr algn="just"/>
            <a:br>
              <a:rPr lang="en-US"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2721313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27C2-BC15-9EB5-0967-3576996B9B26}"/>
              </a:ext>
            </a:extLst>
          </p:cNvPr>
          <p:cNvSpPr>
            <a:spLocks noGrp="1"/>
          </p:cNvSpPr>
          <p:nvPr>
            <p:ph type="title"/>
          </p:nvPr>
        </p:nvSpPr>
        <p:spPr/>
        <p:txBody>
          <a:bodyPr/>
          <a:lstStyle/>
          <a:p>
            <a:r>
              <a:rPr lang="en-US" b="0" i="0" dirty="0">
                <a:effectLst/>
                <a:latin typeface="circular-medium"/>
              </a:rPr>
              <a:t>Linkage Criteria</a:t>
            </a:r>
            <a:br>
              <a:rPr lang="en-US" b="0" i="0" dirty="0">
                <a:effectLst/>
                <a:latin typeface="circular-medium"/>
              </a:rPr>
            </a:br>
            <a:endParaRPr lang="en-GB" dirty="0"/>
          </a:p>
        </p:txBody>
      </p:sp>
      <p:sp>
        <p:nvSpPr>
          <p:cNvPr id="3" name="Content Placeholder 2">
            <a:extLst>
              <a:ext uri="{FF2B5EF4-FFF2-40B4-BE49-F238E27FC236}">
                <a16:creationId xmlns:a16="http://schemas.microsoft.com/office/drawing/2014/main" id="{168466F0-EB1C-A291-C77F-C55C84617354}"/>
              </a:ext>
            </a:extLst>
          </p:cNvPr>
          <p:cNvSpPr>
            <a:spLocks noGrp="1"/>
          </p:cNvSpPr>
          <p:nvPr>
            <p:ph idx="1"/>
          </p:nvPr>
        </p:nvSpPr>
        <p:spPr/>
        <p:txBody>
          <a:bodyPr>
            <a:normAutofit fontScale="77500" lnSpcReduction="20000"/>
          </a:bodyPr>
          <a:lstStyle/>
          <a:p>
            <a:pPr algn="just"/>
            <a:r>
              <a:rPr lang="en-US" b="0" i="0" dirty="0">
                <a:solidFill>
                  <a:schemeClr val="bg1"/>
                </a:solidFill>
                <a:effectLst/>
                <a:latin typeface="circular-book"/>
              </a:rPr>
              <a:t>After selecting a distance metric, it is necessary to determine from where distance is computed. For example, it can be computed between the two most similar parts of a cluster (</a:t>
            </a:r>
            <a:r>
              <a:rPr lang="en-US" b="0" i="1" dirty="0">
                <a:solidFill>
                  <a:schemeClr val="bg1"/>
                </a:solidFill>
                <a:effectLst/>
                <a:latin typeface="circular-book"/>
              </a:rPr>
              <a:t>single-linkage</a:t>
            </a:r>
            <a:r>
              <a:rPr lang="en-US" b="0" i="0" dirty="0">
                <a:solidFill>
                  <a:schemeClr val="bg1"/>
                </a:solidFill>
                <a:effectLst/>
                <a:latin typeface="circular-book"/>
              </a:rPr>
              <a:t>), the two least similar bits of a cluster (</a:t>
            </a:r>
            <a:r>
              <a:rPr lang="en-US" b="0" i="1" dirty="0">
                <a:solidFill>
                  <a:schemeClr val="bg1"/>
                </a:solidFill>
                <a:effectLst/>
                <a:latin typeface="circular-book"/>
              </a:rPr>
              <a:t>complete-linkage</a:t>
            </a:r>
            <a:r>
              <a:rPr lang="en-US" b="0" i="0" dirty="0">
                <a:solidFill>
                  <a:schemeClr val="bg1"/>
                </a:solidFill>
                <a:effectLst/>
                <a:latin typeface="circular-book"/>
              </a:rPr>
              <a:t>), the center of the clusters (</a:t>
            </a:r>
            <a:r>
              <a:rPr lang="en-US" b="0" i="1" dirty="0">
                <a:solidFill>
                  <a:schemeClr val="bg1"/>
                </a:solidFill>
                <a:effectLst/>
                <a:latin typeface="circular-book"/>
              </a:rPr>
              <a:t>mean </a:t>
            </a:r>
            <a:r>
              <a:rPr lang="en-US" b="0" i="0" dirty="0">
                <a:solidFill>
                  <a:schemeClr val="bg1"/>
                </a:solidFill>
                <a:effectLst/>
                <a:latin typeface="circular-book"/>
              </a:rPr>
              <a:t>or </a:t>
            </a:r>
            <a:r>
              <a:rPr lang="en-US" b="0" i="1" dirty="0">
                <a:solidFill>
                  <a:schemeClr val="bg1"/>
                </a:solidFill>
                <a:effectLst/>
                <a:latin typeface="circular-book"/>
              </a:rPr>
              <a:t>average-linkage</a:t>
            </a:r>
            <a:r>
              <a:rPr lang="en-US" b="0" i="0" dirty="0">
                <a:solidFill>
                  <a:schemeClr val="bg1"/>
                </a:solidFill>
                <a:effectLst/>
                <a:latin typeface="circular-book"/>
              </a:rPr>
              <a:t>), or some other criterion. Many linkage criteria have been developed.</a:t>
            </a:r>
          </a:p>
          <a:p>
            <a:pPr algn="just"/>
            <a:r>
              <a:rPr lang="en-US" b="0" i="0" dirty="0">
                <a:solidFill>
                  <a:schemeClr val="bg1"/>
                </a:solidFill>
                <a:effectLst/>
                <a:latin typeface="circular-book"/>
              </a:rPr>
              <a:t>As with </a:t>
            </a:r>
            <a:r>
              <a:rPr lang="en-US" b="0" i="1" dirty="0">
                <a:solidFill>
                  <a:schemeClr val="bg1"/>
                </a:solidFill>
                <a:effectLst/>
                <a:latin typeface="circular-book"/>
              </a:rPr>
              <a:t>distance metrics, </a:t>
            </a:r>
            <a:r>
              <a:rPr lang="en-US" b="0" i="0" dirty="0">
                <a:solidFill>
                  <a:schemeClr val="bg1"/>
                </a:solidFill>
                <a:effectLst/>
                <a:latin typeface="circular-book"/>
              </a:rPr>
              <a:t>the choice of linkage criteria should be made based on theoretical considerations from the domain of application. A key theoretical issue is what causes variation. For example, in archeology, we expect variation to occur through innovation and natural resources, so working out if two groups of artifacts are similar may make sense based on identifying the most similar members of the cluster.</a:t>
            </a:r>
          </a:p>
          <a:p>
            <a:pPr algn="just"/>
            <a:r>
              <a:rPr lang="en-US" b="0" i="0" dirty="0">
                <a:solidFill>
                  <a:schemeClr val="bg1"/>
                </a:solidFill>
                <a:effectLst/>
                <a:latin typeface="circular-book"/>
              </a:rPr>
              <a:t>Where there are no clear theoretical justifications for the choice of linkage criteria, </a:t>
            </a:r>
            <a:r>
              <a:rPr lang="en-US" b="0" i="1" dirty="0">
                <a:solidFill>
                  <a:schemeClr val="bg1"/>
                </a:solidFill>
                <a:effectLst/>
                <a:latin typeface="circular-book"/>
              </a:rPr>
              <a:t>Ward’s method</a:t>
            </a:r>
            <a:r>
              <a:rPr lang="en-US" b="0" i="0" dirty="0">
                <a:solidFill>
                  <a:schemeClr val="bg1"/>
                </a:solidFill>
                <a:effectLst/>
                <a:latin typeface="circular-book"/>
              </a:rPr>
              <a:t> is the sensible default. This method works out which observations to group based on reducing the sum of squared distances of each observation from the average observation in a cluster. This is often appropriate as this concept of distance matches the standard assumptions of how to compute differences between groups in statistics (e.g., </a:t>
            </a:r>
            <a:r>
              <a:rPr lang="en-US" b="0" i="1" dirty="0">
                <a:solidFill>
                  <a:schemeClr val="bg1"/>
                </a:solidFill>
                <a:effectLst/>
                <a:latin typeface="circular-book"/>
              </a:rPr>
              <a:t>ANOVA</a:t>
            </a:r>
            <a:r>
              <a:rPr lang="en-US" b="0" i="0" dirty="0">
                <a:solidFill>
                  <a:schemeClr val="bg1"/>
                </a:solidFill>
                <a:effectLst/>
                <a:latin typeface="circular-book"/>
              </a:rPr>
              <a:t>, </a:t>
            </a:r>
            <a:r>
              <a:rPr lang="en-US" b="0" i="1" dirty="0">
                <a:solidFill>
                  <a:schemeClr val="bg1"/>
                </a:solidFill>
                <a:effectLst/>
                <a:latin typeface="circular-book"/>
              </a:rPr>
              <a:t>MANOVA</a:t>
            </a:r>
            <a:r>
              <a:rPr lang="en-US" b="0" i="0" dirty="0">
                <a:solidFill>
                  <a:schemeClr val="bg1"/>
                </a:solidFill>
                <a:effectLst/>
                <a:latin typeface="circular-book"/>
              </a:rPr>
              <a:t>).</a:t>
            </a:r>
          </a:p>
          <a:p>
            <a:pPr algn="just"/>
            <a:endParaRPr lang="en-GB" dirty="0">
              <a:solidFill>
                <a:schemeClr val="bg1"/>
              </a:solidFill>
            </a:endParaRPr>
          </a:p>
        </p:txBody>
      </p:sp>
    </p:spTree>
    <p:extLst>
      <p:ext uri="{BB962C8B-B14F-4D97-AF65-F5344CB8AC3E}">
        <p14:creationId xmlns:p14="http://schemas.microsoft.com/office/powerpoint/2010/main" val="449504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37A6-B952-5335-3A66-7703950993A2}"/>
              </a:ext>
            </a:extLst>
          </p:cNvPr>
          <p:cNvSpPr>
            <a:spLocks noGrp="1"/>
          </p:cNvSpPr>
          <p:nvPr>
            <p:ph type="title"/>
          </p:nvPr>
        </p:nvSpPr>
        <p:spPr/>
        <p:txBody>
          <a:bodyPr/>
          <a:lstStyle/>
          <a:p>
            <a:r>
              <a:rPr lang="en-GB" dirty="0"/>
              <a:t>TYPES</a:t>
            </a:r>
          </a:p>
        </p:txBody>
      </p:sp>
      <p:sp>
        <p:nvSpPr>
          <p:cNvPr id="3" name="Content Placeholder 2">
            <a:extLst>
              <a:ext uri="{FF2B5EF4-FFF2-40B4-BE49-F238E27FC236}">
                <a16:creationId xmlns:a16="http://schemas.microsoft.com/office/drawing/2014/main" id="{DA6E1358-A9D6-CCCC-B44C-F4A57ABA6397}"/>
              </a:ext>
            </a:extLst>
          </p:cNvPr>
          <p:cNvSpPr>
            <a:spLocks noGrp="1"/>
          </p:cNvSpPr>
          <p:nvPr>
            <p:ph idx="1"/>
          </p:nvPr>
        </p:nvSpPr>
        <p:spPr/>
        <p:txBody>
          <a:bodyPr/>
          <a:lstStyle/>
          <a:p>
            <a:pPr marL="0" indent="0" algn="l">
              <a:buNone/>
            </a:pPr>
            <a:r>
              <a:rPr lang="en-US" b="0" i="0" dirty="0">
                <a:solidFill>
                  <a:srgbClr val="111111"/>
                </a:solidFill>
                <a:effectLst/>
                <a:latin typeface="open sans" panose="020B0606030504020204" pitchFamily="34" charset="0"/>
              </a:rPr>
              <a:t>This clustering technique is divided into two types:</a:t>
            </a:r>
          </a:p>
          <a:p>
            <a:pPr algn="l">
              <a:buFont typeface="+mj-lt"/>
              <a:buAutoNum type="arabicPeriod"/>
            </a:pPr>
            <a:r>
              <a:rPr lang="en-US" b="0" i="0" dirty="0">
                <a:solidFill>
                  <a:srgbClr val="111111"/>
                </a:solidFill>
                <a:effectLst/>
                <a:latin typeface="open sans" panose="020B0606030504020204" pitchFamily="34" charset="0"/>
              </a:rPr>
              <a:t>Agglomerative Hierarchical Clustering</a:t>
            </a:r>
          </a:p>
          <a:p>
            <a:pPr algn="l">
              <a:buFont typeface="+mj-lt"/>
              <a:buAutoNum type="arabicPeriod"/>
            </a:pPr>
            <a:r>
              <a:rPr lang="en-US" b="0" i="0" dirty="0">
                <a:solidFill>
                  <a:srgbClr val="111111"/>
                </a:solidFill>
                <a:effectLst/>
                <a:latin typeface="open sans" panose="020B0606030504020204" pitchFamily="34" charset="0"/>
              </a:rPr>
              <a:t>Divisive Hierarchical Clustering</a:t>
            </a:r>
          </a:p>
          <a:p>
            <a:pPr algn="l"/>
            <a:endParaRPr lang="en-US" b="0" i="0" dirty="0">
              <a:solidFill>
                <a:srgbClr val="111111"/>
              </a:solidFill>
              <a:effectLst/>
              <a:latin typeface="open sans" panose="020B0606030504020204" pitchFamily="34" charset="0"/>
            </a:endParaRPr>
          </a:p>
          <a:p>
            <a:endParaRPr lang="en-GB" dirty="0"/>
          </a:p>
        </p:txBody>
      </p:sp>
    </p:spTree>
    <p:extLst>
      <p:ext uri="{BB962C8B-B14F-4D97-AF65-F5344CB8AC3E}">
        <p14:creationId xmlns:p14="http://schemas.microsoft.com/office/powerpoint/2010/main" val="2998633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128B-E351-9DD7-FAC1-702B8506FFE9}"/>
              </a:ext>
            </a:extLst>
          </p:cNvPr>
          <p:cNvSpPr>
            <a:spLocks noGrp="1"/>
          </p:cNvSpPr>
          <p:nvPr>
            <p:ph type="title"/>
          </p:nvPr>
        </p:nvSpPr>
        <p:spPr/>
        <p:txBody>
          <a:bodyPr/>
          <a:lstStyle/>
          <a:p>
            <a:r>
              <a:rPr lang="en-US" b="1" dirty="0">
                <a:effectLst/>
                <a:latin typeface="Times New Roman" panose="02020603050405020304" pitchFamily="18" charset="0"/>
                <a:cs typeface="Times New Roman" panose="02020603050405020304" pitchFamily="18" charset="0"/>
              </a:rPr>
              <a:t>Agglomerative Hierarchical Clustering</a:t>
            </a:r>
            <a:br>
              <a:rPr lang="en-US" b="1" dirty="0">
                <a:effectLst/>
                <a:latin typeface="Times New Roman" panose="02020603050405020304"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6B215759-C993-3A11-F378-004C2D733CD1}"/>
              </a:ext>
            </a:extLst>
          </p:cNvPr>
          <p:cNvSpPr>
            <a:spLocks noGrp="1"/>
          </p:cNvSpPr>
          <p:nvPr>
            <p:ph idx="1"/>
          </p:nvPr>
        </p:nvSpPr>
        <p:spPr/>
        <p:txBody>
          <a:bodyPr>
            <a:normAutofit fontScale="85000" lnSpcReduction="10000"/>
          </a:bodyPr>
          <a:lstStyle/>
          <a:p>
            <a:pPr marL="0" indent="0" algn="just">
              <a:buNone/>
            </a:pPr>
            <a:br>
              <a:rPr lang="en-US" b="0" dirty="0">
                <a:solidFill>
                  <a:schemeClr val="bg1"/>
                </a:solidFill>
                <a:effectLst/>
                <a:latin typeface="Times New Roman" panose="02020603050405020304" pitchFamily="18" charset="0"/>
                <a:cs typeface="Times New Roman" panose="02020603050405020304" pitchFamily="18" charset="0"/>
              </a:rPr>
            </a:br>
            <a:r>
              <a:rPr lang="en-US" b="0" dirty="0">
                <a:solidFill>
                  <a:schemeClr val="bg1"/>
                </a:solidFill>
                <a:effectLst/>
                <a:latin typeface="Times New Roman" panose="02020603050405020304" pitchFamily="18" charset="0"/>
                <a:cs typeface="Times New Roman" panose="02020603050405020304" pitchFamily="18" charset="0"/>
              </a:rPr>
              <a:t>The Agglomerative Hierarchical Clustering is the most common type of hierarchical clustering used to group objects in clusters based on their similarity. It’s also known as AGNES (Agglomerative Nesting). It's a “</a:t>
            </a:r>
            <a:r>
              <a:rPr lang="en-US" b="0" u="sng" dirty="0">
                <a:solidFill>
                  <a:schemeClr val="bg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bottom-up</a:t>
            </a:r>
            <a:r>
              <a:rPr lang="en-US" b="0" dirty="0">
                <a:solidFill>
                  <a:schemeClr val="bg1"/>
                </a:solidFill>
                <a:effectLst/>
                <a:latin typeface="Times New Roman" panose="02020603050405020304" pitchFamily="18" charset="0"/>
                <a:cs typeface="Times New Roman" panose="02020603050405020304" pitchFamily="18" charset="0"/>
              </a:rPr>
              <a:t>” approach: </a:t>
            </a:r>
            <a:r>
              <a:rPr lang="en-US" b="1" dirty="0">
                <a:solidFill>
                  <a:schemeClr val="bg1"/>
                </a:solidFill>
                <a:effectLst/>
                <a:latin typeface="Times New Roman" panose="02020603050405020304" pitchFamily="18" charset="0"/>
                <a:cs typeface="Times New Roman" panose="02020603050405020304" pitchFamily="18" charset="0"/>
              </a:rPr>
              <a:t>each observation starts in its own cluster, and pairs of clusters are merged as one moves up the hierarchy.</a:t>
            </a:r>
          </a:p>
          <a:p>
            <a:pPr marL="0" indent="0" algn="just">
              <a:buNone/>
            </a:pPr>
            <a:endParaRPr lang="en-US" b="0" dirty="0">
              <a:solidFill>
                <a:schemeClr val="bg1"/>
              </a:solidFill>
              <a:effectLst/>
              <a:latin typeface="Times New Roman" panose="02020603050405020304" pitchFamily="18" charset="0"/>
              <a:cs typeface="Times New Roman" panose="02020603050405020304" pitchFamily="18" charset="0"/>
            </a:endParaRPr>
          </a:p>
          <a:p>
            <a:pPr algn="just"/>
            <a:r>
              <a:rPr lang="en-US" b="1" dirty="0">
                <a:solidFill>
                  <a:schemeClr val="bg1"/>
                </a:solidFill>
                <a:effectLst/>
                <a:latin typeface="Times New Roman" panose="02020603050405020304" pitchFamily="18" charset="0"/>
                <a:cs typeface="Times New Roman" panose="02020603050405020304" pitchFamily="18" charset="0"/>
              </a:rPr>
              <a:t>How does it work?</a:t>
            </a:r>
            <a:endParaRPr lang="en-US" b="0" dirty="0">
              <a:solidFill>
                <a:schemeClr val="bg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b="0" dirty="0">
                <a:solidFill>
                  <a:schemeClr val="bg1"/>
                </a:solidFill>
                <a:effectLst/>
                <a:latin typeface="Times New Roman" panose="02020603050405020304" pitchFamily="18" charset="0"/>
                <a:cs typeface="Times New Roman" panose="02020603050405020304" pitchFamily="18" charset="0"/>
              </a:rPr>
              <a:t>Make each data point a single-point cluster → forms N clusters</a:t>
            </a:r>
          </a:p>
          <a:p>
            <a:pPr algn="just">
              <a:buFont typeface="+mj-lt"/>
              <a:buAutoNum type="arabicPeriod"/>
            </a:pPr>
            <a:r>
              <a:rPr lang="en-US" b="0" dirty="0">
                <a:solidFill>
                  <a:schemeClr val="bg1"/>
                </a:solidFill>
                <a:effectLst/>
                <a:latin typeface="Times New Roman" panose="02020603050405020304" pitchFamily="18" charset="0"/>
                <a:cs typeface="Times New Roman" panose="02020603050405020304" pitchFamily="18" charset="0"/>
              </a:rPr>
              <a:t>Take the two closest data points and make them one cluster → forms N-1 clusters</a:t>
            </a:r>
          </a:p>
          <a:p>
            <a:pPr algn="just">
              <a:buFont typeface="+mj-lt"/>
              <a:buAutoNum type="arabicPeriod"/>
            </a:pPr>
            <a:r>
              <a:rPr lang="en-US" b="0" dirty="0">
                <a:solidFill>
                  <a:schemeClr val="bg1"/>
                </a:solidFill>
                <a:effectLst/>
                <a:latin typeface="Times New Roman" panose="02020603050405020304" pitchFamily="18" charset="0"/>
                <a:cs typeface="Times New Roman" panose="02020603050405020304" pitchFamily="18" charset="0"/>
              </a:rPr>
              <a:t>Take the two closest clusters and make them one cluster → Forms N-2 clusters.</a:t>
            </a:r>
          </a:p>
          <a:p>
            <a:pPr algn="just">
              <a:buFont typeface="+mj-lt"/>
              <a:buAutoNum type="arabicPeriod"/>
            </a:pPr>
            <a:r>
              <a:rPr lang="en-US" b="0" dirty="0">
                <a:solidFill>
                  <a:schemeClr val="bg1"/>
                </a:solidFill>
                <a:effectLst/>
                <a:latin typeface="Times New Roman" panose="02020603050405020304" pitchFamily="18" charset="0"/>
                <a:cs typeface="Times New Roman" panose="02020603050405020304" pitchFamily="18" charset="0"/>
              </a:rPr>
              <a:t>Repeat step-3 until you are left with only one cluster.</a:t>
            </a:r>
          </a:p>
          <a:p>
            <a:pPr algn="just"/>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609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2860-F13D-472B-1409-E29D5C6154BF}"/>
              </a:ext>
            </a:extLst>
          </p:cNvPr>
          <p:cNvSpPr>
            <a:spLocks noGrp="1"/>
          </p:cNvSpPr>
          <p:nvPr>
            <p:ph type="title"/>
          </p:nvPr>
        </p:nvSpPr>
        <p:spPr/>
        <p:txBody>
          <a:bodyPr/>
          <a:lstStyle/>
          <a:p>
            <a:r>
              <a:rPr lang="en-US" b="1" i="0" dirty="0">
                <a:effectLst/>
                <a:latin typeface="open sans" panose="020B0606030504020204" pitchFamily="34" charset="0"/>
              </a:rPr>
              <a:t>Divisive Hierarchical Clustering</a:t>
            </a:r>
            <a:br>
              <a:rPr lang="en-US" b="1" i="0" dirty="0">
                <a:effectLst/>
                <a:latin typeface="open sans" panose="020B0606030504020204" pitchFamily="34" charset="0"/>
              </a:rPr>
            </a:br>
            <a:endParaRPr lang="en-GB" dirty="0"/>
          </a:p>
        </p:txBody>
      </p:sp>
      <p:sp>
        <p:nvSpPr>
          <p:cNvPr id="3" name="Content Placeholder 2">
            <a:extLst>
              <a:ext uri="{FF2B5EF4-FFF2-40B4-BE49-F238E27FC236}">
                <a16:creationId xmlns:a16="http://schemas.microsoft.com/office/drawing/2014/main" id="{E80CA5DE-01EC-1368-BBFC-6FF4611DE3C9}"/>
              </a:ext>
            </a:extLst>
          </p:cNvPr>
          <p:cNvSpPr>
            <a:spLocks noGrp="1"/>
          </p:cNvSpPr>
          <p:nvPr>
            <p:ph idx="1"/>
          </p:nvPr>
        </p:nvSpPr>
        <p:spPr/>
        <p:txBody>
          <a:bodyPr/>
          <a:lstStyle/>
          <a:p>
            <a:pPr marL="0" indent="0" algn="just">
              <a:buNone/>
            </a:pPr>
            <a:r>
              <a:rPr lang="en-US" b="0" i="0" dirty="0">
                <a:solidFill>
                  <a:srgbClr val="111111"/>
                </a:solidFill>
                <a:effectLst/>
                <a:latin typeface="open sans" panose="020B0606030504020204" pitchFamily="34" charset="0"/>
              </a:rPr>
              <a:t> </a:t>
            </a:r>
            <a:br>
              <a:rPr lang="en-US" b="0" i="0" dirty="0">
                <a:solidFill>
                  <a:srgbClr val="111111"/>
                </a:solidFill>
                <a:effectLst/>
                <a:latin typeface="open sans" panose="020B0606030504020204" pitchFamily="34" charset="0"/>
              </a:rPr>
            </a:br>
            <a:r>
              <a:rPr lang="en-US" b="0" dirty="0">
                <a:solidFill>
                  <a:srgbClr val="111111"/>
                </a:solidFill>
                <a:effectLst/>
                <a:latin typeface="open sans" panose="020B0606030504020204" pitchFamily="34" charset="0"/>
              </a:rPr>
              <a:t>Divisive</a:t>
            </a:r>
            <a:r>
              <a:rPr lang="en-US" b="0" i="0" dirty="0">
                <a:solidFill>
                  <a:srgbClr val="111111"/>
                </a:solidFill>
                <a:effectLst/>
                <a:latin typeface="open sans" panose="020B0606030504020204" pitchFamily="34" charset="0"/>
              </a:rPr>
              <a:t> or DIANA(Divisive Analysis Clustering) is a top-down clustering method where we assign all of the observations to a single cluster and then partition the cluster to two least similar clusters. Finally, we proceed recursively on each cluster until there is one cluster for each observation. So this clustering approach is exactly opposite to Agglomerative clustering.</a:t>
            </a:r>
          </a:p>
          <a:p>
            <a:pPr algn="just"/>
            <a:endParaRPr lang="en-GB" dirty="0"/>
          </a:p>
        </p:txBody>
      </p:sp>
    </p:spTree>
    <p:extLst>
      <p:ext uri="{BB962C8B-B14F-4D97-AF65-F5344CB8AC3E}">
        <p14:creationId xmlns:p14="http://schemas.microsoft.com/office/powerpoint/2010/main" val="703809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CE94-8CAE-DF64-449B-75D76FEE5F01}"/>
              </a:ext>
            </a:extLst>
          </p:cNvPr>
          <p:cNvSpPr>
            <a:spLocks noGrp="1"/>
          </p:cNvSpPr>
          <p:nvPr>
            <p:ph type="title"/>
          </p:nvPr>
        </p:nvSpPr>
        <p:spPr/>
        <p:txBody>
          <a:bodyPr/>
          <a:lstStyle/>
          <a:p>
            <a:r>
              <a:rPr lang="en-US" b="1" dirty="0">
                <a:effectLst/>
                <a:latin typeface="circular-book"/>
              </a:rPr>
              <a:t>Hierarchical clustering</a:t>
            </a:r>
            <a:endParaRPr lang="en-GB" dirty="0"/>
          </a:p>
        </p:txBody>
      </p:sp>
      <p:pic>
        <p:nvPicPr>
          <p:cNvPr id="5" name="Content Placeholder 4">
            <a:extLst>
              <a:ext uri="{FF2B5EF4-FFF2-40B4-BE49-F238E27FC236}">
                <a16:creationId xmlns:a16="http://schemas.microsoft.com/office/drawing/2014/main" id="{0B9F57E4-6E22-86E1-9764-FE5C270D8860}"/>
              </a:ext>
            </a:extLst>
          </p:cNvPr>
          <p:cNvPicPr>
            <a:picLocks noGrp="1" noChangeAspect="1"/>
          </p:cNvPicPr>
          <p:nvPr>
            <p:ph idx="1"/>
          </p:nvPr>
        </p:nvPicPr>
        <p:blipFill>
          <a:blip r:embed="rId2"/>
          <a:stretch>
            <a:fillRect/>
          </a:stretch>
        </p:blipFill>
        <p:spPr>
          <a:xfrm>
            <a:off x="680321" y="2336800"/>
            <a:ext cx="9613861" cy="4107132"/>
          </a:xfrm>
        </p:spPr>
      </p:pic>
    </p:spTree>
    <p:extLst>
      <p:ext uri="{BB962C8B-B14F-4D97-AF65-F5344CB8AC3E}">
        <p14:creationId xmlns:p14="http://schemas.microsoft.com/office/powerpoint/2010/main" val="3396810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375C-DBDC-3F00-2179-C34916B2228B}"/>
              </a:ext>
            </a:extLst>
          </p:cNvPr>
          <p:cNvSpPr>
            <a:spLocks noGrp="1"/>
          </p:cNvSpPr>
          <p:nvPr>
            <p:ph type="title"/>
          </p:nvPr>
        </p:nvSpPr>
        <p:spPr/>
        <p:txBody>
          <a:bodyPr/>
          <a:lstStyle/>
          <a:p>
            <a:r>
              <a:rPr lang="en-GB" dirty="0"/>
              <a:t>DBSCAN clustering</a:t>
            </a:r>
          </a:p>
        </p:txBody>
      </p:sp>
      <p:sp>
        <p:nvSpPr>
          <p:cNvPr id="3" name="Content Placeholder 2">
            <a:extLst>
              <a:ext uri="{FF2B5EF4-FFF2-40B4-BE49-F238E27FC236}">
                <a16:creationId xmlns:a16="http://schemas.microsoft.com/office/drawing/2014/main" id="{ECA19B0E-5576-ECB1-2558-9125FC3DDC1F}"/>
              </a:ext>
            </a:extLst>
          </p:cNvPr>
          <p:cNvSpPr>
            <a:spLocks noGrp="1"/>
          </p:cNvSpPr>
          <p:nvPr>
            <p:ph idx="1"/>
          </p:nvPr>
        </p:nvSpPr>
        <p:spPr/>
        <p:txBody>
          <a:bodyPr/>
          <a:lstStyle/>
          <a:p>
            <a:pPr algn="just"/>
            <a:r>
              <a:rPr lang="en-US" b="1" i="0" dirty="0">
                <a:solidFill>
                  <a:srgbClr val="111111"/>
                </a:solidFill>
                <a:effectLst/>
                <a:latin typeface="open sans" panose="020B0606030504020204" pitchFamily="34" charset="0"/>
              </a:rPr>
              <a:t>Density</a:t>
            </a:r>
            <a:r>
              <a:rPr lang="en-US" b="0" i="0" dirty="0">
                <a:solidFill>
                  <a:srgbClr val="111111"/>
                </a:solidFill>
                <a:effectLst/>
                <a:latin typeface="open sans" panose="020B0606030504020204" pitchFamily="34" charset="0"/>
              </a:rPr>
              <a:t>-Based </a:t>
            </a:r>
            <a:r>
              <a:rPr lang="en-US" b="1" i="0" dirty="0">
                <a:solidFill>
                  <a:srgbClr val="111111"/>
                </a:solidFill>
                <a:effectLst/>
                <a:latin typeface="open sans" panose="020B0606030504020204" pitchFamily="34" charset="0"/>
              </a:rPr>
              <a:t>Clustering</a:t>
            </a:r>
            <a:r>
              <a:rPr lang="en-US" b="0" i="0" dirty="0">
                <a:solidFill>
                  <a:srgbClr val="111111"/>
                </a:solidFill>
                <a:effectLst/>
                <a:latin typeface="open sans" panose="020B0606030504020204" pitchFamily="34" charset="0"/>
              </a:rPr>
              <a:t> refers to unsupervised learning methods that identify distinctive groups/clusters in the data, based on the idea that a cluster in data space is a contiguous region of high point density, separated from other such clusters by contiguous regions of low point density.</a:t>
            </a:r>
          </a:p>
          <a:p>
            <a:pPr algn="just"/>
            <a:r>
              <a:rPr lang="en-US" b="0" i="0" dirty="0">
                <a:solidFill>
                  <a:srgbClr val="111111"/>
                </a:solidFill>
                <a:effectLst/>
                <a:latin typeface="open sans" panose="020B0606030504020204" pitchFamily="34" charset="0"/>
              </a:rPr>
              <a:t>Density-Based Spatial Clustering of Applications with Noise (DBSCAN) is a base algorithm for density-based clustering. It can discover clusters of different shapes and sizes from a large amount of data, which is containing noise and outliers.</a:t>
            </a:r>
          </a:p>
          <a:p>
            <a:pPr algn="just"/>
            <a:endParaRPr lang="en-GB" dirty="0"/>
          </a:p>
        </p:txBody>
      </p:sp>
    </p:spTree>
    <p:extLst>
      <p:ext uri="{BB962C8B-B14F-4D97-AF65-F5344CB8AC3E}">
        <p14:creationId xmlns:p14="http://schemas.microsoft.com/office/powerpoint/2010/main" val="555482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314F-37C2-D6EC-B2A0-3BE896E02B49}"/>
              </a:ext>
            </a:extLst>
          </p:cNvPr>
          <p:cNvSpPr>
            <a:spLocks noGrp="1"/>
          </p:cNvSpPr>
          <p:nvPr>
            <p:ph type="title"/>
          </p:nvPr>
        </p:nvSpPr>
        <p:spPr/>
        <p:txBody>
          <a:bodyPr>
            <a:normAutofit fontScale="90000"/>
          </a:bodyPr>
          <a:lstStyle/>
          <a:p>
            <a:r>
              <a:rPr lang="en-US" b="0" i="0" dirty="0">
                <a:effectLst/>
                <a:latin typeface="open sans" panose="020B0606030504020204" pitchFamily="34" charset="0"/>
              </a:rPr>
              <a:t>The DBSCAN algorithm uses two parameters</a:t>
            </a:r>
            <a:br>
              <a:rPr lang="en-US" b="0" i="0" dirty="0">
                <a:effectLst/>
                <a:latin typeface="open sans" panose="020B0606030504020204" pitchFamily="34" charset="0"/>
              </a:rPr>
            </a:br>
            <a:endParaRPr lang="en-GB" dirty="0"/>
          </a:p>
        </p:txBody>
      </p:sp>
      <p:sp>
        <p:nvSpPr>
          <p:cNvPr id="3" name="Content Placeholder 2">
            <a:extLst>
              <a:ext uri="{FF2B5EF4-FFF2-40B4-BE49-F238E27FC236}">
                <a16:creationId xmlns:a16="http://schemas.microsoft.com/office/drawing/2014/main" id="{C1007A53-394E-64FC-FB30-893336BA8DEC}"/>
              </a:ext>
            </a:extLst>
          </p:cNvPr>
          <p:cNvSpPr>
            <a:spLocks noGrp="1"/>
          </p:cNvSpPr>
          <p:nvPr>
            <p:ph idx="1"/>
          </p:nvPr>
        </p:nvSpPr>
        <p:spPr/>
        <p:txBody>
          <a:bodyPr>
            <a:normAutofit fontScale="85000" lnSpcReduction="20000"/>
          </a:bodyPr>
          <a:lstStyle/>
          <a:p>
            <a:pPr algn="just">
              <a:buFont typeface="Arial" panose="020B0604020202020204" pitchFamily="34" charset="0"/>
              <a:buChar char="•"/>
            </a:pPr>
            <a:r>
              <a:rPr lang="en-US" b="1" i="0" dirty="0" err="1">
                <a:solidFill>
                  <a:srgbClr val="111111"/>
                </a:solidFill>
                <a:effectLst/>
                <a:latin typeface="open sans" panose="020B0606030504020204" pitchFamily="34" charset="0"/>
              </a:rPr>
              <a:t>minPts</a:t>
            </a:r>
            <a:r>
              <a:rPr lang="en-US" b="1" i="0" dirty="0">
                <a:solidFill>
                  <a:srgbClr val="111111"/>
                </a:solidFill>
                <a:effectLst/>
                <a:latin typeface="open sans" panose="020B0606030504020204" pitchFamily="34" charset="0"/>
              </a:rPr>
              <a:t>:</a:t>
            </a:r>
            <a:r>
              <a:rPr lang="en-US" b="0" i="0" dirty="0">
                <a:solidFill>
                  <a:srgbClr val="111111"/>
                </a:solidFill>
                <a:effectLst/>
                <a:latin typeface="open sans" panose="020B0606030504020204" pitchFamily="34" charset="0"/>
              </a:rPr>
              <a:t> The minimum number of points (a threshold) clustered together for a region to be considered dense.</a:t>
            </a:r>
          </a:p>
          <a:p>
            <a:pPr algn="just">
              <a:buFont typeface="Arial" panose="020B0604020202020204" pitchFamily="34" charset="0"/>
              <a:buChar char="•"/>
            </a:pPr>
            <a:r>
              <a:rPr lang="en-US" b="1" i="0" dirty="0">
                <a:solidFill>
                  <a:srgbClr val="111111"/>
                </a:solidFill>
                <a:effectLst/>
                <a:latin typeface="open sans" panose="020B0606030504020204" pitchFamily="34" charset="0"/>
              </a:rPr>
              <a:t>eps (ε):</a:t>
            </a:r>
            <a:r>
              <a:rPr lang="en-US" b="0" i="0" dirty="0">
                <a:solidFill>
                  <a:srgbClr val="111111"/>
                </a:solidFill>
                <a:effectLst/>
                <a:latin typeface="open sans" panose="020B0606030504020204" pitchFamily="34" charset="0"/>
              </a:rPr>
              <a:t> A distance measure that will be used to locate the points in the neighborhood of any point.</a:t>
            </a:r>
          </a:p>
          <a:p>
            <a:pPr algn="just">
              <a:buFont typeface="Arial" panose="020B0604020202020204" pitchFamily="34" charset="0"/>
              <a:buChar char="•"/>
            </a:pPr>
            <a:endParaRPr lang="en-US" b="0" i="0" dirty="0">
              <a:solidFill>
                <a:srgbClr val="111111"/>
              </a:solidFill>
              <a:effectLst/>
              <a:latin typeface="open sans" panose="020B0606030504020204" pitchFamily="34" charset="0"/>
            </a:endParaRPr>
          </a:p>
          <a:p>
            <a:pPr marL="0" indent="0" algn="just">
              <a:buNone/>
            </a:pPr>
            <a:r>
              <a:rPr lang="en-US" b="0" i="0" dirty="0">
                <a:solidFill>
                  <a:srgbClr val="111111"/>
                </a:solidFill>
                <a:effectLst/>
                <a:latin typeface="open sans" panose="020B0606030504020204" pitchFamily="34" charset="0"/>
              </a:rPr>
              <a:t>These parameters can be understood if we explore two concepts called Density Reachability and Density Connectivity.</a:t>
            </a:r>
          </a:p>
          <a:p>
            <a:pPr algn="just"/>
            <a:r>
              <a:rPr lang="en-US" b="1" i="0" dirty="0">
                <a:solidFill>
                  <a:srgbClr val="111111"/>
                </a:solidFill>
                <a:effectLst/>
                <a:latin typeface="open sans" panose="020B0606030504020204" pitchFamily="34" charset="0"/>
              </a:rPr>
              <a:t>Reachability</a:t>
            </a:r>
            <a:r>
              <a:rPr lang="en-US" b="0" i="0" dirty="0">
                <a:solidFill>
                  <a:srgbClr val="111111"/>
                </a:solidFill>
                <a:effectLst/>
                <a:latin typeface="open sans" panose="020B0606030504020204" pitchFamily="34" charset="0"/>
              </a:rPr>
              <a:t> in terms of density establishes a point to be reachable from another if it lies within a particular distance (eps) from it.</a:t>
            </a:r>
          </a:p>
          <a:p>
            <a:pPr algn="just"/>
            <a:r>
              <a:rPr lang="en-US" b="1" i="0" dirty="0">
                <a:solidFill>
                  <a:srgbClr val="111111"/>
                </a:solidFill>
                <a:effectLst/>
                <a:latin typeface="open sans" panose="020B0606030504020204" pitchFamily="34" charset="0"/>
              </a:rPr>
              <a:t>Connectivity</a:t>
            </a:r>
            <a:r>
              <a:rPr lang="en-US" b="0" i="0" dirty="0">
                <a:solidFill>
                  <a:srgbClr val="111111"/>
                </a:solidFill>
                <a:effectLst/>
                <a:latin typeface="open sans" panose="020B0606030504020204" pitchFamily="34" charset="0"/>
              </a:rPr>
              <a:t>, on the other hand, involves a transitivity based chaining-approach to determine whether points are located in a particular cluster. For example, p and q points could be connected if p-&gt;r-&gt;s-&gt;t-&gt;q, where a-&gt;b means b is in the neighborhood of a.</a:t>
            </a:r>
          </a:p>
          <a:p>
            <a:pPr algn="just"/>
            <a:endParaRPr lang="en-GB" dirty="0"/>
          </a:p>
        </p:txBody>
      </p:sp>
    </p:spTree>
    <p:extLst>
      <p:ext uri="{BB962C8B-B14F-4D97-AF65-F5344CB8AC3E}">
        <p14:creationId xmlns:p14="http://schemas.microsoft.com/office/powerpoint/2010/main" val="2044255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41CC-E4DD-9836-1FA7-C9FF6E6C0517}"/>
              </a:ext>
            </a:extLst>
          </p:cNvPr>
          <p:cNvSpPr>
            <a:spLocks noGrp="1"/>
          </p:cNvSpPr>
          <p:nvPr>
            <p:ph type="title"/>
          </p:nvPr>
        </p:nvSpPr>
        <p:spPr/>
        <p:txBody>
          <a:bodyPr>
            <a:normAutofit fontScale="90000"/>
          </a:bodyPr>
          <a:lstStyle/>
          <a:p>
            <a:br>
              <a:rPr lang="en-GB" dirty="0"/>
            </a:br>
            <a:r>
              <a:rPr lang="en-GB" dirty="0"/>
              <a:t>Algorithm</a:t>
            </a:r>
            <a:br>
              <a:rPr lang="en-GB" dirty="0"/>
            </a:br>
            <a:endParaRPr lang="en-GB" dirty="0"/>
          </a:p>
        </p:txBody>
      </p:sp>
      <p:pic>
        <p:nvPicPr>
          <p:cNvPr id="5" name="Content Placeholder 4">
            <a:extLst>
              <a:ext uri="{FF2B5EF4-FFF2-40B4-BE49-F238E27FC236}">
                <a16:creationId xmlns:a16="http://schemas.microsoft.com/office/drawing/2014/main" id="{CD4CEE0A-FED1-C23A-D7E5-05B13E9D99AF}"/>
              </a:ext>
            </a:extLst>
          </p:cNvPr>
          <p:cNvPicPr>
            <a:picLocks noGrp="1" noChangeAspect="1"/>
          </p:cNvPicPr>
          <p:nvPr>
            <p:ph idx="1"/>
          </p:nvPr>
        </p:nvPicPr>
        <p:blipFill>
          <a:blip r:embed="rId2"/>
          <a:stretch>
            <a:fillRect/>
          </a:stretch>
        </p:blipFill>
        <p:spPr>
          <a:xfrm>
            <a:off x="1337094" y="2336800"/>
            <a:ext cx="8704053" cy="4245155"/>
          </a:xfrm>
        </p:spPr>
      </p:pic>
    </p:spTree>
    <p:extLst>
      <p:ext uri="{BB962C8B-B14F-4D97-AF65-F5344CB8AC3E}">
        <p14:creationId xmlns:p14="http://schemas.microsoft.com/office/powerpoint/2010/main" val="3501632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0EE6-7357-B6D6-C845-F8C4A9BDEA92}"/>
              </a:ext>
            </a:extLst>
          </p:cNvPr>
          <p:cNvSpPr>
            <a:spLocks noGrp="1"/>
          </p:cNvSpPr>
          <p:nvPr>
            <p:ph type="title"/>
          </p:nvPr>
        </p:nvSpPr>
        <p:spPr/>
        <p:txBody>
          <a:bodyPr>
            <a:normAutofit/>
          </a:bodyPr>
          <a:lstStyle/>
          <a:p>
            <a:r>
              <a:rPr lang="en-US" sz="2400" b="1" i="0" dirty="0">
                <a:effectLst/>
                <a:latin typeface="open sans" panose="020B0606030504020204" pitchFamily="34" charset="0"/>
              </a:rPr>
              <a:t>Algorithmic steps for DBSCAN clustering</a:t>
            </a:r>
            <a:br>
              <a:rPr lang="en-US" sz="2400" b="0" i="0" dirty="0">
                <a:effectLst/>
                <a:latin typeface="open sans" panose="020B0606030504020204" pitchFamily="34" charset="0"/>
              </a:rPr>
            </a:br>
            <a:endParaRPr lang="en-GB" sz="2400" dirty="0"/>
          </a:p>
        </p:txBody>
      </p:sp>
      <p:sp>
        <p:nvSpPr>
          <p:cNvPr id="3" name="Content Placeholder 2">
            <a:extLst>
              <a:ext uri="{FF2B5EF4-FFF2-40B4-BE49-F238E27FC236}">
                <a16:creationId xmlns:a16="http://schemas.microsoft.com/office/drawing/2014/main" id="{202E3C9B-A317-652E-1637-0F6F57315A6A}"/>
              </a:ext>
            </a:extLst>
          </p:cNvPr>
          <p:cNvSpPr>
            <a:spLocks noGrp="1"/>
          </p:cNvSpPr>
          <p:nvPr>
            <p:ph idx="1"/>
          </p:nvPr>
        </p:nvSpPr>
        <p:spPr/>
        <p:txBody>
          <a:bodyPr/>
          <a:lstStyle/>
          <a:p>
            <a:pPr algn="l">
              <a:buFont typeface="Arial" panose="020B0604020202020204" pitchFamily="34" charset="0"/>
              <a:buChar char="•"/>
            </a:pPr>
            <a:r>
              <a:rPr lang="en-US" b="0" i="0" dirty="0">
                <a:solidFill>
                  <a:srgbClr val="111111"/>
                </a:solidFill>
                <a:effectLst/>
                <a:latin typeface="open sans" panose="020B0606030504020204" pitchFamily="34" charset="0"/>
              </a:rPr>
              <a:t>The algorithm proceeds by arbitrarily picking up a point in the dataset (until all points have been visited).</a:t>
            </a:r>
          </a:p>
          <a:p>
            <a:pPr algn="l">
              <a:buFont typeface="Arial" panose="020B0604020202020204" pitchFamily="34" charset="0"/>
              <a:buChar char="•"/>
            </a:pPr>
            <a:r>
              <a:rPr lang="en-US" b="0" i="0" dirty="0">
                <a:solidFill>
                  <a:srgbClr val="111111"/>
                </a:solidFill>
                <a:effectLst/>
                <a:latin typeface="open sans" panose="020B0606030504020204" pitchFamily="34" charset="0"/>
              </a:rPr>
              <a:t>If there are at least ‘</a:t>
            </a:r>
            <a:r>
              <a:rPr lang="en-US" b="0" i="0" dirty="0" err="1">
                <a:solidFill>
                  <a:srgbClr val="111111"/>
                </a:solidFill>
                <a:effectLst/>
                <a:latin typeface="open sans" panose="020B0606030504020204" pitchFamily="34" charset="0"/>
              </a:rPr>
              <a:t>minPoint</a:t>
            </a:r>
            <a:r>
              <a:rPr lang="en-US" b="0" i="0" dirty="0">
                <a:solidFill>
                  <a:srgbClr val="111111"/>
                </a:solidFill>
                <a:effectLst/>
                <a:latin typeface="open sans" panose="020B0606030504020204" pitchFamily="34" charset="0"/>
              </a:rPr>
              <a:t>’ points within a radius of ‘ε’ to the point then we consider all these points to be part of the same cluster.</a:t>
            </a:r>
          </a:p>
          <a:p>
            <a:pPr algn="l">
              <a:buFont typeface="Arial" panose="020B0604020202020204" pitchFamily="34" charset="0"/>
              <a:buChar char="•"/>
            </a:pPr>
            <a:r>
              <a:rPr lang="en-US" b="0" i="0" dirty="0">
                <a:solidFill>
                  <a:srgbClr val="111111"/>
                </a:solidFill>
                <a:effectLst/>
                <a:latin typeface="open sans" panose="020B0606030504020204" pitchFamily="34" charset="0"/>
              </a:rPr>
              <a:t>The clusters are then expanded by recursively repeating the neighborhood calculation for each neighboring point</a:t>
            </a:r>
          </a:p>
          <a:p>
            <a:endParaRPr lang="en-GB" dirty="0"/>
          </a:p>
        </p:txBody>
      </p:sp>
    </p:spTree>
    <p:extLst>
      <p:ext uri="{BB962C8B-B14F-4D97-AF65-F5344CB8AC3E}">
        <p14:creationId xmlns:p14="http://schemas.microsoft.com/office/powerpoint/2010/main" val="354807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E46D-8184-B69E-1927-C256E5149A83}"/>
              </a:ext>
            </a:extLst>
          </p:cNvPr>
          <p:cNvSpPr>
            <a:spLocks noGrp="1"/>
          </p:cNvSpPr>
          <p:nvPr>
            <p:ph type="title"/>
          </p:nvPr>
        </p:nvSpPr>
        <p:spPr/>
        <p:txBody>
          <a:bodyPr/>
          <a:lstStyle/>
          <a:p>
            <a:r>
              <a:rPr lang="en-GB" dirty="0"/>
              <a:t>Linear Regression</a:t>
            </a:r>
          </a:p>
        </p:txBody>
      </p:sp>
      <p:pic>
        <p:nvPicPr>
          <p:cNvPr id="5" name="Content Placeholder 4">
            <a:extLst>
              <a:ext uri="{FF2B5EF4-FFF2-40B4-BE49-F238E27FC236}">
                <a16:creationId xmlns:a16="http://schemas.microsoft.com/office/drawing/2014/main" id="{C3F2A9E8-8D02-4D38-151B-44B0950BD9B1}"/>
              </a:ext>
            </a:extLst>
          </p:cNvPr>
          <p:cNvPicPr>
            <a:picLocks noGrp="1" noChangeAspect="1"/>
          </p:cNvPicPr>
          <p:nvPr>
            <p:ph idx="1"/>
          </p:nvPr>
        </p:nvPicPr>
        <p:blipFill>
          <a:blip r:embed="rId2"/>
          <a:stretch>
            <a:fillRect/>
          </a:stretch>
        </p:blipFill>
        <p:spPr>
          <a:xfrm>
            <a:off x="985003" y="2001328"/>
            <a:ext cx="9065831" cy="3590715"/>
          </a:xfrm>
        </p:spPr>
      </p:pic>
    </p:spTree>
    <p:extLst>
      <p:ext uri="{BB962C8B-B14F-4D97-AF65-F5344CB8AC3E}">
        <p14:creationId xmlns:p14="http://schemas.microsoft.com/office/powerpoint/2010/main" val="2453436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45C-E831-9A3B-3F69-64C4FF5D7132}"/>
              </a:ext>
            </a:extLst>
          </p:cNvPr>
          <p:cNvSpPr>
            <a:spLocks noGrp="1"/>
          </p:cNvSpPr>
          <p:nvPr>
            <p:ph type="title"/>
          </p:nvPr>
        </p:nvSpPr>
        <p:spPr/>
        <p:txBody>
          <a:bodyPr/>
          <a:lstStyle/>
          <a:p>
            <a:r>
              <a:rPr kumimoji="0" lang="en-US" altLang="en-US" sz="3600" b="1" i="0" u="none" strike="noStrike" cap="none" normalizeH="0" baseline="0" dirty="0">
                <a:ln>
                  <a:noFill/>
                </a:ln>
                <a:effectLst/>
                <a:latin typeface="Open Sans" panose="020B0606030504020204" pitchFamily="34" charset="0"/>
                <a:cs typeface="Open Sans" panose="020B0606030504020204" pitchFamily="34" charset="0"/>
              </a:rPr>
              <a:t>Parameter Estimation</a:t>
            </a:r>
            <a:br>
              <a:rPr kumimoji="0" lang="en-US" altLang="en-US" sz="3600" b="1" i="0" u="none" strike="noStrike" cap="none" normalizeH="0" baseline="0" dirty="0">
                <a:ln>
                  <a:noFill/>
                </a:ln>
                <a:effectLst/>
                <a:latin typeface="Open Sans" panose="020B0606030504020204" pitchFamily="34" charset="0"/>
                <a:cs typeface="Open Sans" panose="020B0606030504020204" pitchFamily="34" charset="0"/>
              </a:rPr>
            </a:br>
            <a:endParaRPr lang="en-GB" dirty="0"/>
          </a:p>
        </p:txBody>
      </p:sp>
      <p:sp>
        <p:nvSpPr>
          <p:cNvPr id="4" name="Rectangle 1">
            <a:extLst>
              <a:ext uri="{FF2B5EF4-FFF2-40B4-BE49-F238E27FC236}">
                <a16:creationId xmlns:a16="http://schemas.microsoft.com/office/drawing/2014/main" id="{3E5703F3-53FF-2E3A-38A7-B640F9F3A308}"/>
              </a:ext>
            </a:extLst>
          </p:cNvPr>
          <p:cNvSpPr>
            <a:spLocks noGrp="1" noChangeArrowheads="1"/>
          </p:cNvSpPr>
          <p:nvPr>
            <p:ph idx="1"/>
          </p:nvPr>
        </p:nvSpPr>
        <p:spPr bwMode="auto">
          <a:xfrm>
            <a:off x="163902" y="2197537"/>
            <a:ext cx="10248181"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b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br>
            <a:endPar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As a rule of thumb, a minimum </a:t>
            </a:r>
            <a:r>
              <a:rPr kumimoji="0" lang="en-US" altLang="en-US" sz="1400" b="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can be derived from the number of dimensions D in the data set, as </a:t>
            </a:r>
            <a:r>
              <a:rPr kumimoji="0" lang="en-US" altLang="en-US" sz="1400" b="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D + 1</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low value </a:t>
            </a:r>
            <a:r>
              <a:rPr kumimoji="0" lang="en-US" altLang="en-US" sz="1400" b="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1</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does not make sense, as then every point on its own will already be a cluster. With </a:t>
            </a:r>
            <a:r>
              <a:rPr kumimoji="0" lang="en-US" altLang="en-US" sz="1400" b="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2</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result will be the same as of </a:t>
            </a:r>
            <a:r>
              <a:rPr kumimoji="0" lang="en-US" altLang="en-US" sz="1400" b="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hierarchical clustering</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with the single link metric, with the dendrogram cut at height ε. Therefore, </a:t>
            </a:r>
            <a:r>
              <a:rPr kumimoji="0" lang="en-US" altLang="en-US" sz="1400" b="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must be chosen at least 3. However, larger values are usually better for data sets with noise and will yield more significant clusters. As a rule of thumb,</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minPts</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 2·dim</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can be used, but it may be necessary to choose larger values for very large data, for noisy data or for data that contains many duplicates.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ε</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value for ε can then be chosen by using a </a:t>
            </a:r>
            <a:r>
              <a:rPr kumimoji="0" lang="en-US" altLang="en-US" sz="1400" b="0" u="sng"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k-distance graph</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plotting the distance to the </a:t>
            </a: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 = minPts-1</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nearest neighbor ordered from the largest to the smallest value. Good values of ε are where this plot shows an “elbow”: if ε is chosen much too small, a large part of the data will not be clustered; whereas for a too high value of ε, clusters will merge and the majority of objects will be in the same cluster. In general, small values of ε are preferable, and as a rule of thumb, only a small fraction of points should be within this distance of each other.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Distance function</a:t>
            </a:r>
            <a:r>
              <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The choice of distance function is tightly linked to the choice of ε, and has a major impact on the outcomes. In general, it will be necessary to first identify a reasonable measure of similarity for the data set, before the parameter ε can be chosen. There is no estimation for this parameter, but the distance functions need to be chosen appropriately for the data 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299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DFC7-78CA-F3F6-3302-BEF562C2D925}"/>
              </a:ext>
            </a:extLst>
          </p:cNvPr>
          <p:cNvSpPr>
            <a:spLocks noGrp="1"/>
          </p:cNvSpPr>
          <p:nvPr>
            <p:ph type="title"/>
          </p:nvPr>
        </p:nvSpPr>
        <p:spPr/>
        <p:txBody>
          <a:bodyPr/>
          <a:lstStyle/>
          <a:p>
            <a:r>
              <a:rPr lang="en-GB" dirty="0"/>
              <a:t>Semi-Supervised Learning</a:t>
            </a:r>
          </a:p>
        </p:txBody>
      </p:sp>
      <p:sp>
        <p:nvSpPr>
          <p:cNvPr id="3" name="Content Placeholder 2">
            <a:extLst>
              <a:ext uri="{FF2B5EF4-FFF2-40B4-BE49-F238E27FC236}">
                <a16:creationId xmlns:a16="http://schemas.microsoft.com/office/drawing/2014/main" id="{F18FC47E-C80D-91BB-17F1-87DA4A88943D}"/>
              </a:ext>
            </a:extLst>
          </p:cNvPr>
          <p:cNvSpPr>
            <a:spLocks noGrp="1"/>
          </p:cNvSpPr>
          <p:nvPr>
            <p:ph idx="1"/>
          </p:nvPr>
        </p:nvSpPr>
        <p:spPr/>
        <p:txBody>
          <a:bodyPr>
            <a:normAutofit lnSpcReduction="10000"/>
          </a:bodyPr>
          <a:lstStyle/>
          <a:p>
            <a:pPr marL="0" indent="0" algn="just">
              <a:buNone/>
            </a:pPr>
            <a:r>
              <a:rPr lang="en-US" b="0" i="0" dirty="0">
                <a:effectLst/>
                <a:latin typeface="Helvetica Neue"/>
              </a:rPr>
              <a:t>It refers to a learning problem (and algorithms designed for the learning problem) that involves a small portion of labeled examples and a large number of unlabeled examples from which a model must learn and make predictions on new examples .There are two scenario:</a:t>
            </a:r>
          </a:p>
          <a:p>
            <a:pPr marL="0" indent="0" algn="just">
              <a:buNone/>
            </a:pPr>
            <a:r>
              <a:rPr lang="en-US" b="0" i="0" dirty="0">
                <a:effectLst/>
                <a:latin typeface="Helvetica Neue"/>
              </a:rPr>
              <a:t>Inductive Learning: inductive learning refers to a learning algorithm that learns from labeled training data and generalizes to new data, such as a test dataset.</a:t>
            </a:r>
          </a:p>
          <a:p>
            <a:pPr marL="0" indent="0" algn="just">
              <a:buNone/>
            </a:pPr>
            <a:r>
              <a:rPr lang="en-US" dirty="0">
                <a:latin typeface="Helvetica Neue"/>
              </a:rPr>
              <a:t>Transductive</a:t>
            </a:r>
            <a:r>
              <a:rPr lang="en-US" b="0" i="0" strike="noStrike" dirty="0">
                <a:effectLst/>
                <a:latin typeface="Helvetica Neue"/>
              </a:rPr>
              <a:t> learning</a:t>
            </a:r>
            <a:r>
              <a:rPr lang="en-US" b="0" i="0" dirty="0">
                <a:effectLst/>
                <a:latin typeface="Helvetica Neue"/>
              </a:rPr>
              <a:t> refers to learning from labeled training data and generalizing to available unlabeled (training) data</a:t>
            </a:r>
            <a:endParaRPr lang="en-GB" dirty="0"/>
          </a:p>
        </p:txBody>
      </p:sp>
    </p:spTree>
    <p:extLst>
      <p:ext uri="{BB962C8B-B14F-4D97-AF65-F5344CB8AC3E}">
        <p14:creationId xmlns:p14="http://schemas.microsoft.com/office/powerpoint/2010/main" val="2885019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6F0E-C803-B1F2-4200-E10F9083ABD1}"/>
              </a:ext>
            </a:extLst>
          </p:cNvPr>
          <p:cNvSpPr>
            <a:spLocks noGrp="1"/>
          </p:cNvSpPr>
          <p:nvPr>
            <p:ph type="title"/>
          </p:nvPr>
        </p:nvSpPr>
        <p:spPr/>
        <p:txBody>
          <a:bodyPr/>
          <a:lstStyle/>
          <a:p>
            <a:r>
              <a:rPr lang="en-GB" dirty="0"/>
              <a:t>Method</a:t>
            </a:r>
          </a:p>
        </p:txBody>
      </p:sp>
      <p:pic>
        <p:nvPicPr>
          <p:cNvPr id="5" name="Content Placeholder 4">
            <a:extLst>
              <a:ext uri="{FF2B5EF4-FFF2-40B4-BE49-F238E27FC236}">
                <a16:creationId xmlns:a16="http://schemas.microsoft.com/office/drawing/2014/main" id="{0E053604-B350-53A7-46DD-3DBF20FF894A}"/>
              </a:ext>
            </a:extLst>
          </p:cNvPr>
          <p:cNvPicPr>
            <a:picLocks noGrp="1" noChangeAspect="1"/>
          </p:cNvPicPr>
          <p:nvPr>
            <p:ph idx="1"/>
          </p:nvPr>
        </p:nvPicPr>
        <p:blipFill rotWithShape="1">
          <a:blip r:embed="rId2"/>
          <a:srcRect b="13682"/>
          <a:stretch/>
        </p:blipFill>
        <p:spPr>
          <a:xfrm>
            <a:off x="2288999" y="2336801"/>
            <a:ext cx="6397978" cy="3106468"/>
          </a:xfrm>
          <a:prstGeom prst="rect">
            <a:avLst/>
          </a:prstGeom>
        </p:spPr>
      </p:pic>
    </p:spTree>
    <p:extLst>
      <p:ext uri="{BB962C8B-B14F-4D97-AF65-F5344CB8AC3E}">
        <p14:creationId xmlns:p14="http://schemas.microsoft.com/office/powerpoint/2010/main" val="80975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72B3-814B-45BF-4DCD-122D8AB51B39}"/>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D2CB6990-D825-83B6-A214-023C46ED438E}"/>
              </a:ext>
            </a:extLst>
          </p:cNvPr>
          <p:cNvSpPr>
            <a:spLocks noGrp="1"/>
          </p:cNvSpPr>
          <p:nvPr>
            <p:ph idx="1"/>
          </p:nvPr>
        </p:nvSpPr>
        <p:spPr/>
        <p:txBody>
          <a:bodyPr/>
          <a:lstStyle/>
          <a:p>
            <a:pPr marL="0" indent="0">
              <a:buNone/>
            </a:pPr>
            <a:r>
              <a:rPr lang="en-US" b="0" i="0" dirty="0">
                <a:solidFill>
                  <a:srgbClr val="333333"/>
                </a:solidFill>
                <a:effectLst/>
                <a:latin typeface="museo-sans"/>
              </a:rPr>
              <a:t>Reinforcement learning (RL) is a subset of machine learning that allows an AI-driven system (sometimes referred to as an agent) to learn through trial and error using feedback from its actions.</a:t>
            </a:r>
            <a:endParaRPr lang="en-GB" dirty="0"/>
          </a:p>
        </p:txBody>
      </p:sp>
    </p:spTree>
    <p:extLst>
      <p:ext uri="{BB962C8B-B14F-4D97-AF65-F5344CB8AC3E}">
        <p14:creationId xmlns:p14="http://schemas.microsoft.com/office/powerpoint/2010/main" val="1117471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BF3-46D9-E184-C3AE-912F979C8E4C}"/>
              </a:ext>
            </a:extLst>
          </p:cNvPr>
          <p:cNvSpPr>
            <a:spLocks noGrp="1"/>
          </p:cNvSpPr>
          <p:nvPr>
            <p:ph type="title"/>
          </p:nvPr>
        </p:nvSpPr>
        <p:spPr/>
        <p:txBody>
          <a:bodyPr/>
          <a:lstStyle/>
          <a:p>
            <a:r>
              <a:rPr lang="en-GB" dirty="0"/>
              <a:t>RL Cycle</a:t>
            </a:r>
          </a:p>
        </p:txBody>
      </p:sp>
      <p:pic>
        <p:nvPicPr>
          <p:cNvPr id="2050" name="Picture 2" descr="Reinforcement Learning cycle">
            <a:extLst>
              <a:ext uri="{FF2B5EF4-FFF2-40B4-BE49-F238E27FC236}">
                <a16:creationId xmlns:a16="http://schemas.microsoft.com/office/drawing/2014/main" id="{9B80E184-CF60-D1ED-2333-91A2862758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2642" y="2027044"/>
            <a:ext cx="9431540" cy="390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75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9B95-B7FF-92ED-6418-0AA32A038089}"/>
              </a:ext>
            </a:extLst>
          </p:cNvPr>
          <p:cNvSpPr>
            <a:spLocks noGrp="1"/>
          </p:cNvSpPr>
          <p:nvPr>
            <p:ph type="title"/>
          </p:nvPr>
        </p:nvSpPr>
        <p:spPr/>
        <p:txBody>
          <a:bodyPr/>
          <a:lstStyle/>
          <a:p>
            <a:r>
              <a:rPr lang="en-GB" dirty="0"/>
              <a:t>RL Labels</a:t>
            </a:r>
          </a:p>
        </p:txBody>
      </p:sp>
      <p:sp>
        <p:nvSpPr>
          <p:cNvPr id="3" name="Content Placeholder 2">
            <a:extLst>
              <a:ext uri="{FF2B5EF4-FFF2-40B4-BE49-F238E27FC236}">
                <a16:creationId xmlns:a16="http://schemas.microsoft.com/office/drawing/2014/main" id="{B2A1ABE0-0382-30EF-9FA7-6456350429F3}"/>
              </a:ext>
            </a:extLst>
          </p:cNvPr>
          <p:cNvSpPr>
            <a:spLocks noGrp="1"/>
          </p:cNvSpPr>
          <p:nvPr>
            <p:ph idx="1"/>
          </p:nvPr>
        </p:nvSpPr>
        <p:spPr/>
        <p:txBody>
          <a:bodyPr>
            <a:normAutofit fontScale="70000" lnSpcReduction="20000"/>
          </a:bodyPr>
          <a:lstStyle/>
          <a:p>
            <a:pPr algn="l"/>
            <a:r>
              <a:rPr lang="en-US" b="1" i="0" dirty="0">
                <a:solidFill>
                  <a:srgbClr val="080A13"/>
                </a:solidFill>
                <a:effectLst/>
                <a:latin typeface="Inter"/>
              </a:rPr>
              <a:t>Agent </a:t>
            </a:r>
            <a:r>
              <a:rPr lang="en-US" b="0" i="0" dirty="0">
                <a:solidFill>
                  <a:srgbClr val="080A13"/>
                </a:solidFill>
                <a:effectLst/>
                <a:latin typeface="Inter"/>
              </a:rPr>
              <a:t>-</a:t>
            </a:r>
            <a:r>
              <a:rPr lang="en-US" b="1" i="0" dirty="0">
                <a:solidFill>
                  <a:srgbClr val="080A13"/>
                </a:solidFill>
                <a:effectLst/>
                <a:latin typeface="Inter"/>
              </a:rPr>
              <a:t> </a:t>
            </a:r>
            <a:r>
              <a:rPr lang="en-US" b="0" i="0" dirty="0">
                <a:solidFill>
                  <a:srgbClr val="080A13"/>
                </a:solidFill>
                <a:effectLst/>
                <a:latin typeface="Inter"/>
              </a:rPr>
              <a:t>Agent (A) takes actions that affect the environment. Citing an example, the machine learning to play chess is the </a:t>
            </a:r>
            <a:r>
              <a:rPr lang="en-US" b="0" i="1" dirty="0">
                <a:solidFill>
                  <a:srgbClr val="080A13"/>
                </a:solidFill>
                <a:effectLst/>
                <a:latin typeface="Inter"/>
              </a:rPr>
              <a:t>agent</a:t>
            </a:r>
            <a:r>
              <a:rPr lang="en-US" b="0" i="0" dirty="0">
                <a:solidFill>
                  <a:srgbClr val="080A13"/>
                </a:solidFill>
                <a:effectLst/>
                <a:latin typeface="Inter"/>
              </a:rPr>
              <a:t>.</a:t>
            </a:r>
          </a:p>
          <a:p>
            <a:pPr algn="l"/>
            <a:r>
              <a:rPr lang="en-US" b="1" i="0" dirty="0">
                <a:solidFill>
                  <a:srgbClr val="080A13"/>
                </a:solidFill>
                <a:effectLst/>
                <a:latin typeface="Inter"/>
              </a:rPr>
              <a:t>Action </a:t>
            </a:r>
            <a:r>
              <a:rPr lang="en-US" b="0" i="0" dirty="0">
                <a:solidFill>
                  <a:srgbClr val="080A13"/>
                </a:solidFill>
                <a:effectLst/>
                <a:latin typeface="Inter"/>
              </a:rPr>
              <a:t>-</a:t>
            </a:r>
            <a:r>
              <a:rPr lang="en-US" b="1" i="0" dirty="0">
                <a:solidFill>
                  <a:srgbClr val="080A13"/>
                </a:solidFill>
                <a:effectLst/>
                <a:latin typeface="Inter"/>
              </a:rPr>
              <a:t> </a:t>
            </a:r>
            <a:r>
              <a:rPr lang="en-US" b="0" i="0" dirty="0">
                <a:solidFill>
                  <a:srgbClr val="080A13"/>
                </a:solidFill>
                <a:effectLst/>
                <a:latin typeface="Inter"/>
              </a:rPr>
              <a:t>It is the set of all possible operations/moves the agent can make. The agent makes a decision on which action to take from a set of discrete actions (a).</a:t>
            </a:r>
          </a:p>
          <a:p>
            <a:pPr algn="l"/>
            <a:r>
              <a:rPr lang="en-US" b="1" i="0" dirty="0">
                <a:solidFill>
                  <a:srgbClr val="080A13"/>
                </a:solidFill>
                <a:effectLst/>
                <a:latin typeface="Inter"/>
              </a:rPr>
              <a:t>Environment </a:t>
            </a:r>
            <a:r>
              <a:rPr lang="en-US" b="0" i="0" dirty="0">
                <a:solidFill>
                  <a:srgbClr val="080A13"/>
                </a:solidFill>
                <a:effectLst/>
                <a:latin typeface="Inter"/>
              </a:rPr>
              <a:t>-</a:t>
            </a:r>
            <a:r>
              <a:rPr lang="en-US" b="1" i="0" dirty="0">
                <a:solidFill>
                  <a:srgbClr val="080A13"/>
                </a:solidFill>
                <a:effectLst/>
                <a:latin typeface="Inter"/>
              </a:rPr>
              <a:t> </a:t>
            </a:r>
            <a:r>
              <a:rPr lang="en-US" b="0" i="0" dirty="0">
                <a:solidFill>
                  <a:srgbClr val="080A13"/>
                </a:solidFill>
                <a:effectLst/>
                <a:latin typeface="Inter"/>
              </a:rPr>
              <a:t>All actions that the reinforcement learning agent makes directly affect the environment. Here, the board of chess is the environment. The environment takes the agent's present state and action as information and returns the reward to the agent with a new state.</a:t>
            </a:r>
          </a:p>
          <a:p>
            <a:pPr algn="l"/>
            <a:r>
              <a:rPr lang="en-US" b="0" i="0" dirty="0">
                <a:solidFill>
                  <a:srgbClr val="080A13"/>
                </a:solidFill>
                <a:effectLst/>
                <a:latin typeface="Inter"/>
              </a:rPr>
              <a:t>For example, the move made by the bot will either have a negative/positive effect on the whole game and the arrangement of the board. This will decide the next action and state of the board.</a:t>
            </a:r>
          </a:p>
          <a:p>
            <a:pPr algn="l"/>
            <a:r>
              <a:rPr lang="en-US" b="1" i="0" dirty="0">
                <a:solidFill>
                  <a:srgbClr val="080A13"/>
                </a:solidFill>
                <a:effectLst/>
                <a:latin typeface="Inter"/>
              </a:rPr>
              <a:t>State </a:t>
            </a:r>
            <a:r>
              <a:rPr lang="en-US" b="0" i="0" dirty="0">
                <a:solidFill>
                  <a:srgbClr val="080A13"/>
                </a:solidFill>
                <a:effectLst/>
                <a:latin typeface="Inter"/>
              </a:rPr>
              <a:t>-</a:t>
            </a:r>
            <a:r>
              <a:rPr lang="en-US" b="1" i="0" dirty="0">
                <a:solidFill>
                  <a:srgbClr val="080A13"/>
                </a:solidFill>
                <a:effectLst/>
                <a:latin typeface="Inter"/>
              </a:rPr>
              <a:t> </a:t>
            </a:r>
            <a:r>
              <a:rPr lang="en-US" b="0" i="0" dirty="0">
                <a:solidFill>
                  <a:srgbClr val="080A13"/>
                </a:solidFill>
                <a:effectLst/>
                <a:latin typeface="Inter"/>
              </a:rPr>
              <a:t>A state (S) is a particular situation in which the agent finds itself.</a:t>
            </a:r>
          </a:p>
          <a:p>
            <a:pPr algn="l"/>
            <a:r>
              <a:rPr lang="en-US" b="1" i="0" dirty="0">
                <a:solidFill>
                  <a:srgbClr val="080A13"/>
                </a:solidFill>
                <a:effectLst/>
                <a:latin typeface="Inter"/>
              </a:rPr>
              <a:t>Reward </a:t>
            </a:r>
            <a:r>
              <a:rPr lang="en-US" b="0" i="0" dirty="0">
                <a:solidFill>
                  <a:srgbClr val="080A13"/>
                </a:solidFill>
                <a:effectLst/>
                <a:latin typeface="Inter"/>
              </a:rPr>
              <a:t>(R) -</a:t>
            </a:r>
            <a:r>
              <a:rPr lang="en-US" b="1" i="0" dirty="0">
                <a:solidFill>
                  <a:srgbClr val="080A13"/>
                </a:solidFill>
                <a:effectLst/>
                <a:latin typeface="Inter"/>
              </a:rPr>
              <a:t> </a:t>
            </a:r>
            <a:r>
              <a:rPr lang="en-US" b="0" i="0" dirty="0">
                <a:solidFill>
                  <a:srgbClr val="080A13"/>
                </a:solidFill>
                <a:effectLst/>
                <a:latin typeface="Inter"/>
              </a:rPr>
              <a:t>The environment gives feedback by which we determine the validity of the agent’s actions in each state. It is crucial in the scenario of Reinforcement Learning where we want the machine to learn all by itself and the only critic that would help it in learning is the feedback/reward it receives.</a:t>
            </a:r>
          </a:p>
          <a:p>
            <a:pPr algn="l"/>
            <a:r>
              <a:rPr lang="en-US" b="0" i="0" dirty="0">
                <a:solidFill>
                  <a:srgbClr val="080A13"/>
                </a:solidFill>
                <a:effectLst/>
                <a:latin typeface="Inter"/>
              </a:rPr>
              <a:t>For example, in a chess game scenario it happens when the bot takes the place of an opponent's piece and later captures it.</a:t>
            </a:r>
          </a:p>
          <a:p>
            <a:pPr algn="l"/>
            <a:endParaRPr lang="en-US" b="0" i="0" dirty="0">
              <a:solidFill>
                <a:srgbClr val="080A13"/>
              </a:solidFill>
              <a:effectLst/>
              <a:latin typeface="Inter"/>
            </a:endParaRPr>
          </a:p>
          <a:p>
            <a:endParaRPr lang="en-GB" dirty="0"/>
          </a:p>
        </p:txBody>
      </p:sp>
    </p:spTree>
    <p:extLst>
      <p:ext uri="{BB962C8B-B14F-4D97-AF65-F5344CB8AC3E}">
        <p14:creationId xmlns:p14="http://schemas.microsoft.com/office/powerpoint/2010/main" val="125707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A4A3-D549-DFFE-620F-26069017E121}"/>
              </a:ext>
            </a:extLst>
          </p:cNvPr>
          <p:cNvSpPr>
            <a:spLocks noGrp="1"/>
          </p:cNvSpPr>
          <p:nvPr>
            <p:ph type="title"/>
          </p:nvPr>
        </p:nvSpPr>
        <p:spPr/>
        <p:txBody>
          <a:bodyPr/>
          <a:lstStyle/>
          <a:p>
            <a:r>
              <a:rPr lang="en-GB" dirty="0"/>
              <a:t>Linear Regression</a:t>
            </a:r>
          </a:p>
        </p:txBody>
      </p:sp>
      <p:sp>
        <p:nvSpPr>
          <p:cNvPr id="3" name="Content Placeholder 2">
            <a:extLst>
              <a:ext uri="{FF2B5EF4-FFF2-40B4-BE49-F238E27FC236}">
                <a16:creationId xmlns:a16="http://schemas.microsoft.com/office/drawing/2014/main" id="{AB740B88-2EE2-7A87-C70E-919A809DADAB}"/>
              </a:ext>
            </a:extLst>
          </p:cNvPr>
          <p:cNvSpPr>
            <a:spLocks noGrp="1"/>
          </p:cNvSpPr>
          <p:nvPr>
            <p:ph idx="1"/>
          </p:nvPr>
        </p:nvSpPr>
        <p:spPr>
          <a:xfrm>
            <a:off x="680321" y="2085519"/>
            <a:ext cx="9613861" cy="2450787"/>
          </a:xfrm>
        </p:spPr>
        <p:txBody>
          <a:bodyPr/>
          <a:lstStyle/>
          <a:p>
            <a:pPr marL="0" indent="0">
              <a:buNone/>
            </a:pPr>
            <a:r>
              <a:rPr lang="en-US" b="0" i="0" dirty="0">
                <a:effectLst/>
                <a:latin typeface="Lato" panose="020F0502020204030203" pitchFamily="34" charset="0"/>
              </a:rPr>
              <a:t>Linear Regression is mainly of two types: Simple Linear Regression and Multiple Linear Regression. Simple Linear Regression is characterized by one independent variable. And, Multiple Linear Regression(as the name suggests) is characterized by multiple (more than 1) independent variables. While finding the best fit line, you can fit a polynomial or curvilinear regression. And these are known as polynomial or curvilinear regression.</a:t>
            </a:r>
            <a:endParaRPr lang="en-GB" dirty="0"/>
          </a:p>
          <a:p>
            <a:pPr marL="0" indent="0">
              <a:buNone/>
            </a:pPr>
            <a:endParaRPr lang="en-GB" dirty="0"/>
          </a:p>
        </p:txBody>
      </p:sp>
      <p:pic>
        <p:nvPicPr>
          <p:cNvPr id="4" name="Picture 3">
            <a:extLst>
              <a:ext uri="{FF2B5EF4-FFF2-40B4-BE49-F238E27FC236}">
                <a16:creationId xmlns:a16="http://schemas.microsoft.com/office/drawing/2014/main" id="{00BE74CB-5631-F86B-73C2-E69BBBCF5246}"/>
              </a:ext>
            </a:extLst>
          </p:cNvPr>
          <p:cNvPicPr>
            <a:picLocks noChangeAspect="1"/>
          </p:cNvPicPr>
          <p:nvPr/>
        </p:nvPicPr>
        <p:blipFill>
          <a:blip r:embed="rId2"/>
          <a:stretch>
            <a:fillRect/>
          </a:stretch>
        </p:blipFill>
        <p:spPr>
          <a:xfrm>
            <a:off x="792761" y="4787660"/>
            <a:ext cx="9169871" cy="1720938"/>
          </a:xfrm>
          <a:prstGeom prst="rect">
            <a:avLst/>
          </a:prstGeom>
        </p:spPr>
      </p:pic>
    </p:spTree>
    <p:extLst>
      <p:ext uri="{BB962C8B-B14F-4D97-AF65-F5344CB8AC3E}">
        <p14:creationId xmlns:p14="http://schemas.microsoft.com/office/powerpoint/2010/main" val="54760371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0</TotalTime>
  <Words>5523</Words>
  <Application>Microsoft Office PowerPoint</Application>
  <PresentationFormat>Widescreen</PresentationFormat>
  <Paragraphs>272</Paragraphs>
  <Slides>85</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85</vt:i4>
      </vt:variant>
    </vt:vector>
  </HeadingPairs>
  <TitlesOfParts>
    <vt:vector size="106" baseType="lpstr">
      <vt:lpstr>Arial</vt:lpstr>
      <vt:lpstr>circular-book</vt:lpstr>
      <vt:lpstr>circular-medium</vt:lpstr>
      <vt:lpstr>Consolas</vt:lpstr>
      <vt:lpstr>erdana</vt:lpstr>
      <vt:lpstr>Helvetica Neue</vt:lpstr>
      <vt:lpstr>IBM Plex Sans</vt:lpstr>
      <vt:lpstr>inherit</vt:lpstr>
      <vt:lpstr>Inter</vt:lpstr>
      <vt:lpstr>inter-bold</vt:lpstr>
      <vt:lpstr>inter-regular</vt:lpstr>
      <vt:lpstr>Lato</vt:lpstr>
      <vt:lpstr>museo-sans</vt:lpstr>
      <vt:lpstr>Open Sans</vt:lpstr>
      <vt:lpstr>Open Sans</vt:lpstr>
      <vt:lpstr>sofia-pro</vt:lpstr>
      <vt:lpstr>source-serif-pro</vt:lpstr>
      <vt:lpstr>Times New Roman</vt:lpstr>
      <vt:lpstr>Trebuchet MS</vt:lpstr>
      <vt:lpstr>urw-din</vt:lpstr>
      <vt:lpstr>Berlin</vt:lpstr>
      <vt:lpstr>Machine Learning Algorithms</vt:lpstr>
      <vt:lpstr>Machine learning</vt:lpstr>
      <vt:lpstr>ML LIFE CYCLE</vt:lpstr>
      <vt:lpstr>ML algorithms</vt:lpstr>
      <vt:lpstr>Supervised ML Algorithms</vt:lpstr>
      <vt:lpstr>Supervised Algorithm</vt:lpstr>
      <vt:lpstr>Linear regression</vt:lpstr>
      <vt:lpstr>Linear Regression</vt:lpstr>
      <vt:lpstr>Linear Regression</vt:lpstr>
      <vt:lpstr>ML Polynomial Regression </vt:lpstr>
      <vt:lpstr>PowerPoint Presentation</vt:lpstr>
      <vt:lpstr>Syntax</vt:lpstr>
      <vt:lpstr>Flow of Machine learning Project.</vt:lpstr>
      <vt:lpstr>Logistic regression</vt:lpstr>
      <vt:lpstr>Logistic Regression</vt:lpstr>
      <vt:lpstr>Sigmoid Function</vt:lpstr>
      <vt:lpstr>Types of logistic regression </vt:lpstr>
      <vt:lpstr>Use cases of logistic regression</vt:lpstr>
      <vt:lpstr>Logistic Function (Sigmoid Function): </vt:lpstr>
      <vt:lpstr>SYNTAX</vt:lpstr>
      <vt:lpstr>Decision Tree</vt:lpstr>
      <vt:lpstr>Terminologies</vt:lpstr>
      <vt:lpstr>Algorithm</vt:lpstr>
      <vt:lpstr>An example</vt:lpstr>
      <vt:lpstr>Attribute Selection Measures </vt:lpstr>
      <vt:lpstr>SYNTAX</vt:lpstr>
      <vt:lpstr>Random Forest</vt:lpstr>
      <vt:lpstr>Decision making</vt:lpstr>
      <vt:lpstr>Pros &amp; Cons</vt:lpstr>
      <vt:lpstr>An example</vt:lpstr>
      <vt:lpstr>Syntax</vt:lpstr>
      <vt:lpstr>Naïve Bayes Classifier Algorithm </vt:lpstr>
      <vt:lpstr>Bayes Theorem</vt:lpstr>
      <vt:lpstr>PowerPoint Presentation</vt:lpstr>
      <vt:lpstr>Pros &amp; Cons</vt:lpstr>
      <vt:lpstr>Types of Naïve Bayes Model: </vt:lpstr>
      <vt:lpstr>Syntax</vt:lpstr>
      <vt:lpstr>K-Nearest Neighbor(KNN) Algorithm for Machine Learning </vt:lpstr>
      <vt:lpstr> Decision making </vt:lpstr>
      <vt:lpstr>Categorization</vt:lpstr>
      <vt:lpstr>Algorithm</vt:lpstr>
      <vt:lpstr>Example</vt:lpstr>
      <vt:lpstr>Pros &amp; Cons</vt:lpstr>
      <vt:lpstr>Syntax</vt:lpstr>
      <vt:lpstr>Support Vector Machine Algorithm </vt:lpstr>
      <vt:lpstr>Calculating Support Vectors</vt:lpstr>
      <vt:lpstr>PowerPoint Presentation</vt:lpstr>
      <vt:lpstr>Types of SVM </vt:lpstr>
      <vt:lpstr>Working</vt:lpstr>
      <vt:lpstr>  Hence, the SVM algorithm helps to find the best line or decision boundary; this best boundary or region is called as a hyperplane. SVM algorithm finds the closest point of the lines from both the classes. These points are called support vectors. The distance between the vectors and the hyperplane is called as margin. And the goal of SVM is to maximize this margin. The hyperplane with maximum margin is called the optimal hyperplane.  </vt:lpstr>
      <vt:lpstr>Non-Linear SVM: If data is linearly arranged, then we can separate it by using a straight line, but for non-linear data, we cannot draw a single straight line. Consider the below image: </vt:lpstr>
      <vt:lpstr>So to separate these data points, we need to add one more dimension.  For linear data, we have used two dimensions x and y, so for non-linear data, we will add a third dimension z. It can be calculated as: z=x2 +y2</vt:lpstr>
      <vt:lpstr>Converting 3D to 2D</vt:lpstr>
      <vt:lpstr>Syntax</vt:lpstr>
      <vt:lpstr>ML – Gradient Boosting </vt:lpstr>
      <vt:lpstr>Gradient Boosting</vt:lpstr>
      <vt:lpstr>Syntax</vt:lpstr>
      <vt:lpstr>Unsupervised Algorithm</vt:lpstr>
      <vt:lpstr>K-Means Clustering Algorithm </vt:lpstr>
      <vt:lpstr>K means clusturing</vt:lpstr>
      <vt:lpstr>How does the K-Means Algorithm Work? </vt:lpstr>
      <vt:lpstr>Example</vt:lpstr>
      <vt:lpstr>Calculating best centroid</vt:lpstr>
      <vt:lpstr>Calculating new Centroid</vt:lpstr>
      <vt:lpstr>convergence</vt:lpstr>
      <vt:lpstr>Syntax</vt:lpstr>
      <vt:lpstr>Hierarchical clustering</vt:lpstr>
      <vt:lpstr>Hierarchical clustering</vt:lpstr>
      <vt:lpstr>Dendogram</vt:lpstr>
      <vt:lpstr>Measures of distance (similarity) </vt:lpstr>
      <vt:lpstr>Linkage Criteria </vt:lpstr>
      <vt:lpstr>TYPES</vt:lpstr>
      <vt:lpstr>Agglomerative Hierarchical Clustering </vt:lpstr>
      <vt:lpstr>Divisive Hierarchical Clustering </vt:lpstr>
      <vt:lpstr>Hierarchical clustering</vt:lpstr>
      <vt:lpstr>DBSCAN clustering</vt:lpstr>
      <vt:lpstr>The DBSCAN algorithm uses two parameters </vt:lpstr>
      <vt:lpstr> Algorithm </vt:lpstr>
      <vt:lpstr>Algorithmic steps for DBSCAN clustering </vt:lpstr>
      <vt:lpstr>Parameter Estimation </vt:lpstr>
      <vt:lpstr>Semi-Supervised Learning</vt:lpstr>
      <vt:lpstr>Method</vt:lpstr>
      <vt:lpstr>Reinforcement Learning</vt:lpstr>
      <vt:lpstr>RL Cycle</vt:lpstr>
      <vt:lpstr>RL Labels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Algorithms</dc:title>
  <dc:creator>Minakshi Gautam</dc:creator>
  <cp:lastModifiedBy>Minakshi Gautam</cp:lastModifiedBy>
  <cp:revision>39</cp:revision>
  <dcterms:created xsi:type="dcterms:W3CDTF">2023-02-21T17:29:56Z</dcterms:created>
  <dcterms:modified xsi:type="dcterms:W3CDTF">2023-10-11T17:24:01Z</dcterms:modified>
</cp:coreProperties>
</file>